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9" r:id="rId2"/>
    <p:sldMasterId id="2147483721" r:id="rId3"/>
    <p:sldMasterId id="2147483733" r:id="rId4"/>
  </p:sldMasterIdLst>
  <p:notesMasterIdLst>
    <p:notesMasterId r:id="rId77"/>
  </p:notesMasterIdLst>
  <p:sldIdLst>
    <p:sldId id="256" r:id="rId5"/>
    <p:sldId id="380" r:id="rId6"/>
    <p:sldId id="379" r:id="rId7"/>
    <p:sldId id="382" r:id="rId8"/>
    <p:sldId id="375" r:id="rId9"/>
    <p:sldId id="381" r:id="rId10"/>
    <p:sldId id="384" r:id="rId11"/>
    <p:sldId id="386" r:id="rId12"/>
    <p:sldId id="387" r:id="rId13"/>
    <p:sldId id="415" r:id="rId14"/>
    <p:sldId id="416" r:id="rId15"/>
    <p:sldId id="417" r:id="rId16"/>
    <p:sldId id="388" r:id="rId17"/>
    <p:sldId id="390" r:id="rId18"/>
    <p:sldId id="391" r:id="rId19"/>
    <p:sldId id="418" r:id="rId20"/>
    <p:sldId id="392" r:id="rId21"/>
    <p:sldId id="419" r:id="rId22"/>
    <p:sldId id="393" r:id="rId23"/>
    <p:sldId id="389" r:id="rId24"/>
    <p:sldId id="420" r:id="rId25"/>
    <p:sldId id="421" r:id="rId26"/>
    <p:sldId id="422" r:id="rId27"/>
    <p:sldId id="423" r:id="rId28"/>
    <p:sldId id="394" r:id="rId29"/>
    <p:sldId id="424" r:id="rId30"/>
    <p:sldId id="425" r:id="rId31"/>
    <p:sldId id="456" r:id="rId32"/>
    <p:sldId id="396" r:id="rId33"/>
    <p:sldId id="397" r:id="rId34"/>
    <p:sldId id="426" r:id="rId35"/>
    <p:sldId id="427" r:id="rId36"/>
    <p:sldId id="402" r:id="rId37"/>
    <p:sldId id="403" r:id="rId38"/>
    <p:sldId id="404" r:id="rId39"/>
    <p:sldId id="407" r:id="rId40"/>
    <p:sldId id="431" r:id="rId41"/>
    <p:sldId id="408" r:id="rId42"/>
    <p:sldId id="409" r:id="rId43"/>
    <p:sldId id="410" r:id="rId44"/>
    <p:sldId id="411" r:id="rId45"/>
    <p:sldId id="428" r:id="rId46"/>
    <p:sldId id="412" r:id="rId47"/>
    <p:sldId id="429" r:id="rId48"/>
    <p:sldId id="413" r:id="rId49"/>
    <p:sldId id="430" r:id="rId50"/>
    <p:sldId id="434" r:id="rId51"/>
    <p:sldId id="435" r:id="rId52"/>
    <p:sldId id="444" r:id="rId53"/>
    <p:sldId id="452" r:id="rId54"/>
    <p:sldId id="445" r:id="rId55"/>
    <p:sldId id="447" r:id="rId56"/>
    <p:sldId id="449" r:id="rId57"/>
    <p:sldId id="450" r:id="rId58"/>
    <p:sldId id="454" r:id="rId59"/>
    <p:sldId id="453" r:id="rId60"/>
    <p:sldId id="439" r:id="rId61"/>
    <p:sldId id="275" r:id="rId62"/>
    <p:sldId id="307" r:id="rId63"/>
    <p:sldId id="455" r:id="rId64"/>
    <p:sldId id="308" r:id="rId65"/>
    <p:sldId id="441" r:id="rId66"/>
    <p:sldId id="306" r:id="rId67"/>
    <p:sldId id="442" r:id="rId68"/>
    <p:sldId id="440" r:id="rId69"/>
    <p:sldId id="311" r:id="rId70"/>
    <p:sldId id="313" r:id="rId71"/>
    <p:sldId id="432" r:id="rId72"/>
    <p:sldId id="314" r:id="rId73"/>
    <p:sldId id="315" r:id="rId74"/>
    <p:sldId id="437" r:id="rId75"/>
    <p:sldId id="443"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7" autoAdjust="0"/>
    <p:restoredTop sz="66310" autoAdjust="0"/>
  </p:normalViewPr>
  <p:slideViewPr>
    <p:cSldViewPr>
      <p:cViewPr varScale="1">
        <p:scale>
          <a:sx n="67" d="100"/>
          <a:sy n="67" d="100"/>
        </p:scale>
        <p:origin x="1181"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51C68-9EC0-4387-95EE-58FD3E10B8F2}" type="doc">
      <dgm:prSet loTypeId="urn:microsoft.com/office/officeart/2005/8/layout/venn1" loCatId="relationship" qsTypeId="urn:microsoft.com/office/officeart/2005/8/quickstyle/simple2" qsCatId="simple" csTypeId="urn:microsoft.com/office/officeart/2005/8/colors/accent1_1" csCatId="accent1" phldr="1"/>
      <dgm:spPr/>
    </dgm:pt>
    <dgm:pt modelId="{D23CECEF-44C5-4F89-AAA9-C142C802F5E2}">
      <dgm:prSet phldrT="[Text]"/>
      <dgm:spPr>
        <a:solidFill>
          <a:schemeClr val="lt1">
            <a:hueOff val="0"/>
            <a:satOff val="0"/>
            <a:lumOff val="0"/>
            <a:alpha val="0"/>
          </a:schemeClr>
        </a:solidFill>
      </dgm:spPr>
      <dgm:t>
        <a:bodyPr/>
        <a:lstStyle/>
        <a:p>
          <a:r>
            <a:rPr lang="en-US" dirty="0">
              <a:latin typeface="EB Garamond 12" panose="02020502060206020403" pitchFamily="18" charset="0"/>
              <a:ea typeface="EB Garamond 12" panose="02020502060206020403" pitchFamily="18" charset="0"/>
            </a:rPr>
            <a:t>Interaction</a:t>
          </a:r>
        </a:p>
      </dgm:t>
    </dgm:pt>
    <dgm:pt modelId="{10E1FBD3-9564-4A5A-8BF1-F62D8B3A1804}" type="parTrans" cxnId="{6F4BFC30-69E8-41D9-9D80-350EDB1D339E}">
      <dgm:prSet/>
      <dgm:spPr/>
      <dgm:t>
        <a:bodyPr/>
        <a:lstStyle/>
        <a:p>
          <a:endParaRPr lang="en-US"/>
        </a:p>
      </dgm:t>
    </dgm:pt>
    <dgm:pt modelId="{9BC68EB7-03BD-4D35-9E4D-FDEC45C9D302}" type="sibTrans" cxnId="{6F4BFC30-69E8-41D9-9D80-350EDB1D339E}">
      <dgm:prSet/>
      <dgm:spPr/>
      <dgm:t>
        <a:bodyPr/>
        <a:lstStyle/>
        <a:p>
          <a:endParaRPr lang="en-US"/>
        </a:p>
      </dgm:t>
    </dgm:pt>
    <dgm:pt modelId="{69ECA342-7D77-4515-BDFF-6B7109D62C15}">
      <dgm:prSet phldrT="[Text]"/>
      <dgm:spPr>
        <a:solidFill>
          <a:schemeClr val="lt1">
            <a:hueOff val="0"/>
            <a:satOff val="0"/>
            <a:lumOff val="0"/>
            <a:alpha val="0"/>
          </a:schemeClr>
        </a:solidFill>
      </dgm:spPr>
      <dgm:t>
        <a:bodyPr/>
        <a:lstStyle/>
        <a:p>
          <a:r>
            <a:rPr lang="en-US" dirty="0">
              <a:latin typeface="EB Garamond 12" panose="02020502060206020403" pitchFamily="18" charset="0"/>
              <a:ea typeface="EB Garamond 12" panose="02020502060206020403" pitchFamily="18" charset="0"/>
            </a:rPr>
            <a:t>Vision</a:t>
          </a:r>
        </a:p>
      </dgm:t>
    </dgm:pt>
    <dgm:pt modelId="{8624777F-6DB7-4FC6-A18A-5CCD54BEB5A2}" type="parTrans" cxnId="{98833D82-3167-4745-91F8-A54FB88E69FF}">
      <dgm:prSet/>
      <dgm:spPr/>
      <dgm:t>
        <a:bodyPr/>
        <a:lstStyle/>
        <a:p>
          <a:endParaRPr lang="en-US"/>
        </a:p>
      </dgm:t>
    </dgm:pt>
    <dgm:pt modelId="{CB394A45-0949-48A0-B62E-DAC504CA3BFB}" type="sibTrans" cxnId="{98833D82-3167-4745-91F8-A54FB88E69FF}">
      <dgm:prSet/>
      <dgm:spPr/>
      <dgm:t>
        <a:bodyPr/>
        <a:lstStyle/>
        <a:p>
          <a:endParaRPr lang="en-US"/>
        </a:p>
      </dgm:t>
    </dgm:pt>
    <dgm:pt modelId="{86073BA7-3D35-412C-B93A-DAB9D40D7236}">
      <dgm:prSet phldrT="[Text]"/>
      <dgm:spPr>
        <a:solidFill>
          <a:schemeClr val="lt1">
            <a:hueOff val="0"/>
            <a:satOff val="0"/>
            <a:lumOff val="0"/>
            <a:alpha val="0"/>
          </a:schemeClr>
        </a:solidFill>
      </dgm:spPr>
      <dgm:t>
        <a:bodyPr/>
        <a:lstStyle/>
        <a:p>
          <a:r>
            <a:rPr lang="en-US" dirty="0">
              <a:latin typeface="EB Garamond 12" panose="02020502060206020403" pitchFamily="18" charset="0"/>
              <a:ea typeface="EB Garamond 12" panose="02020502060206020403" pitchFamily="18" charset="0"/>
            </a:rPr>
            <a:t>Graphics</a:t>
          </a:r>
        </a:p>
      </dgm:t>
    </dgm:pt>
    <dgm:pt modelId="{071CB243-036B-4E83-9371-A326DB516720}" type="parTrans" cxnId="{69A8D583-E2B1-4B10-A7BA-1CA5BDAA9853}">
      <dgm:prSet/>
      <dgm:spPr/>
      <dgm:t>
        <a:bodyPr/>
        <a:lstStyle/>
        <a:p>
          <a:endParaRPr lang="en-US"/>
        </a:p>
      </dgm:t>
    </dgm:pt>
    <dgm:pt modelId="{A6E5C1E7-8951-409C-863E-1365CECF620D}" type="sibTrans" cxnId="{69A8D583-E2B1-4B10-A7BA-1CA5BDAA9853}">
      <dgm:prSet/>
      <dgm:spPr/>
      <dgm:t>
        <a:bodyPr/>
        <a:lstStyle/>
        <a:p>
          <a:endParaRPr lang="en-US"/>
        </a:p>
      </dgm:t>
    </dgm:pt>
    <dgm:pt modelId="{760ACADE-B460-41CF-9849-C81712D35611}" type="pres">
      <dgm:prSet presAssocID="{D2C51C68-9EC0-4387-95EE-58FD3E10B8F2}" presName="compositeShape" presStyleCnt="0">
        <dgm:presLayoutVars>
          <dgm:chMax val="7"/>
          <dgm:dir/>
          <dgm:resizeHandles val="exact"/>
        </dgm:presLayoutVars>
      </dgm:prSet>
      <dgm:spPr/>
    </dgm:pt>
    <dgm:pt modelId="{CECA2AC8-F5AB-4CA6-A8D5-F04A70EC5B74}" type="pres">
      <dgm:prSet presAssocID="{86073BA7-3D35-412C-B93A-DAB9D40D7236}" presName="circ1" presStyleLbl="vennNode1" presStyleIdx="0" presStyleCnt="3"/>
      <dgm:spPr/>
    </dgm:pt>
    <dgm:pt modelId="{9957FCFB-B318-496D-8E7B-40D8046A2DCA}" type="pres">
      <dgm:prSet presAssocID="{86073BA7-3D35-412C-B93A-DAB9D40D7236}" presName="circ1Tx" presStyleLbl="revTx" presStyleIdx="0" presStyleCnt="0">
        <dgm:presLayoutVars>
          <dgm:chMax val="0"/>
          <dgm:chPref val="0"/>
          <dgm:bulletEnabled val="1"/>
        </dgm:presLayoutVars>
      </dgm:prSet>
      <dgm:spPr/>
    </dgm:pt>
    <dgm:pt modelId="{157BF595-F187-48C0-B572-08ACCE0FBE21}" type="pres">
      <dgm:prSet presAssocID="{D23CECEF-44C5-4F89-AAA9-C142C802F5E2}" presName="circ2" presStyleLbl="vennNode1" presStyleIdx="1" presStyleCnt="3"/>
      <dgm:spPr/>
    </dgm:pt>
    <dgm:pt modelId="{1E72B5B6-D8AA-4CA6-8A85-8DB849D0B2AB}" type="pres">
      <dgm:prSet presAssocID="{D23CECEF-44C5-4F89-AAA9-C142C802F5E2}" presName="circ2Tx" presStyleLbl="revTx" presStyleIdx="0" presStyleCnt="0">
        <dgm:presLayoutVars>
          <dgm:chMax val="0"/>
          <dgm:chPref val="0"/>
          <dgm:bulletEnabled val="1"/>
        </dgm:presLayoutVars>
      </dgm:prSet>
      <dgm:spPr/>
    </dgm:pt>
    <dgm:pt modelId="{6F9D292D-550F-41A8-851B-15C1E199AB02}" type="pres">
      <dgm:prSet presAssocID="{69ECA342-7D77-4515-BDFF-6B7109D62C15}" presName="circ3" presStyleLbl="vennNode1" presStyleIdx="2" presStyleCnt="3"/>
      <dgm:spPr/>
    </dgm:pt>
    <dgm:pt modelId="{958163B9-0170-4D9A-9051-F855371DA4EA}" type="pres">
      <dgm:prSet presAssocID="{69ECA342-7D77-4515-BDFF-6B7109D62C15}" presName="circ3Tx" presStyleLbl="revTx" presStyleIdx="0" presStyleCnt="0">
        <dgm:presLayoutVars>
          <dgm:chMax val="0"/>
          <dgm:chPref val="0"/>
          <dgm:bulletEnabled val="1"/>
        </dgm:presLayoutVars>
      </dgm:prSet>
      <dgm:spPr/>
    </dgm:pt>
  </dgm:ptLst>
  <dgm:cxnLst>
    <dgm:cxn modelId="{955140F5-744E-459F-A851-4EE35BBFAFF0}" type="presOf" srcId="{69ECA342-7D77-4515-BDFF-6B7109D62C15}" destId="{958163B9-0170-4D9A-9051-F855371DA4EA}" srcOrd="1" destOrd="0" presId="urn:microsoft.com/office/officeart/2005/8/layout/venn1"/>
    <dgm:cxn modelId="{69A8D583-E2B1-4B10-A7BA-1CA5BDAA9853}" srcId="{D2C51C68-9EC0-4387-95EE-58FD3E10B8F2}" destId="{86073BA7-3D35-412C-B93A-DAB9D40D7236}" srcOrd="0" destOrd="0" parTransId="{071CB243-036B-4E83-9371-A326DB516720}" sibTransId="{A6E5C1E7-8951-409C-863E-1365CECF620D}"/>
    <dgm:cxn modelId="{D1DF3FDA-59A3-48DB-990B-D1CE23EDA267}" type="presOf" srcId="{69ECA342-7D77-4515-BDFF-6B7109D62C15}" destId="{6F9D292D-550F-41A8-851B-15C1E199AB02}" srcOrd="0" destOrd="0" presId="urn:microsoft.com/office/officeart/2005/8/layout/venn1"/>
    <dgm:cxn modelId="{FB0E3E8D-0E8D-43BA-91F3-DBB7244D1F58}" type="presOf" srcId="{86073BA7-3D35-412C-B93A-DAB9D40D7236}" destId="{9957FCFB-B318-496D-8E7B-40D8046A2DCA}" srcOrd="1" destOrd="0" presId="urn:microsoft.com/office/officeart/2005/8/layout/venn1"/>
    <dgm:cxn modelId="{6F4BFC30-69E8-41D9-9D80-350EDB1D339E}" srcId="{D2C51C68-9EC0-4387-95EE-58FD3E10B8F2}" destId="{D23CECEF-44C5-4F89-AAA9-C142C802F5E2}" srcOrd="1" destOrd="0" parTransId="{10E1FBD3-9564-4A5A-8BF1-F62D8B3A1804}" sibTransId="{9BC68EB7-03BD-4D35-9E4D-FDEC45C9D302}"/>
    <dgm:cxn modelId="{1F6D156D-26E8-4551-9440-F2B3A78C0BCB}" type="presOf" srcId="{D2C51C68-9EC0-4387-95EE-58FD3E10B8F2}" destId="{760ACADE-B460-41CF-9849-C81712D35611}" srcOrd="0" destOrd="0" presId="urn:microsoft.com/office/officeart/2005/8/layout/venn1"/>
    <dgm:cxn modelId="{4E7D25B8-0191-467B-A13B-A3E133664439}" type="presOf" srcId="{86073BA7-3D35-412C-B93A-DAB9D40D7236}" destId="{CECA2AC8-F5AB-4CA6-A8D5-F04A70EC5B74}" srcOrd="0" destOrd="0" presId="urn:microsoft.com/office/officeart/2005/8/layout/venn1"/>
    <dgm:cxn modelId="{AD27045F-CA13-48D1-9CD5-D21F2A67DEE8}" type="presOf" srcId="{D23CECEF-44C5-4F89-AAA9-C142C802F5E2}" destId="{1E72B5B6-D8AA-4CA6-8A85-8DB849D0B2AB}" srcOrd="1" destOrd="0" presId="urn:microsoft.com/office/officeart/2005/8/layout/venn1"/>
    <dgm:cxn modelId="{98833D82-3167-4745-91F8-A54FB88E69FF}" srcId="{D2C51C68-9EC0-4387-95EE-58FD3E10B8F2}" destId="{69ECA342-7D77-4515-BDFF-6B7109D62C15}" srcOrd="2" destOrd="0" parTransId="{8624777F-6DB7-4FC6-A18A-5CCD54BEB5A2}" sibTransId="{CB394A45-0949-48A0-B62E-DAC504CA3BFB}"/>
    <dgm:cxn modelId="{3E661946-F7EB-48FE-ACFB-8FD36F7940E6}" type="presOf" srcId="{D23CECEF-44C5-4F89-AAA9-C142C802F5E2}" destId="{157BF595-F187-48C0-B572-08ACCE0FBE21}" srcOrd="0" destOrd="0" presId="urn:microsoft.com/office/officeart/2005/8/layout/venn1"/>
    <dgm:cxn modelId="{B7CADCD4-476D-40BE-AF19-0324C7BE891C}" type="presParOf" srcId="{760ACADE-B460-41CF-9849-C81712D35611}" destId="{CECA2AC8-F5AB-4CA6-A8D5-F04A70EC5B74}" srcOrd="0" destOrd="0" presId="urn:microsoft.com/office/officeart/2005/8/layout/venn1"/>
    <dgm:cxn modelId="{D3CBF2EA-AC71-4565-BB76-82B0EA62C216}" type="presParOf" srcId="{760ACADE-B460-41CF-9849-C81712D35611}" destId="{9957FCFB-B318-496D-8E7B-40D8046A2DCA}" srcOrd="1" destOrd="0" presId="urn:microsoft.com/office/officeart/2005/8/layout/venn1"/>
    <dgm:cxn modelId="{74BFD8AB-312E-456D-B20D-4408CF44F894}" type="presParOf" srcId="{760ACADE-B460-41CF-9849-C81712D35611}" destId="{157BF595-F187-48C0-B572-08ACCE0FBE21}" srcOrd="2" destOrd="0" presId="urn:microsoft.com/office/officeart/2005/8/layout/venn1"/>
    <dgm:cxn modelId="{DC37F656-AF8A-49FC-AACC-035C2E62782B}" type="presParOf" srcId="{760ACADE-B460-41CF-9849-C81712D35611}" destId="{1E72B5B6-D8AA-4CA6-8A85-8DB849D0B2AB}" srcOrd="3" destOrd="0" presId="urn:microsoft.com/office/officeart/2005/8/layout/venn1"/>
    <dgm:cxn modelId="{AA6D060C-7B45-4B0C-98D9-1D5FD97242A8}" type="presParOf" srcId="{760ACADE-B460-41CF-9849-C81712D35611}" destId="{6F9D292D-550F-41A8-851B-15C1E199AB02}" srcOrd="4" destOrd="0" presId="urn:microsoft.com/office/officeart/2005/8/layout/venn1"/>
    <dgm:cxn modelId="{AAEC348A-C008-4B1A-AFB7-BAF124D02D86}" type="presParOf" srcId="{760ACADE-B460-41CF-9849-C81712D35611}" destId="{958163B9-0170-4D9A-9051-F855371DA4EA}"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A2AC8-F5AB-4CA6-A8D5-F04A70EC5B74}">
      <dsp:nvSpPr>
        <dsp:cNvPr id="0" name=""/>
        <dsp:cNvSpPr/>
      </dsp:nvSpPr>
      <dsp:spPr>
        <a:xfrm>
          <a:off x="1978461" y="40793"/>
          <a:ext cx="1958102" cy="1958102"/>
        </a:xfrm>
        <a:prstGeom prst="ellipse">
          <a:avLst/>
        </a:prstGeom>
        <a:solidFill>
          <a:schemeClr val="lt1">
            <a:hueOff val="0"/>
            <a:satOff val="0"/>
            <a:lumOff val="0"/>
            <a:alpha val="0"/>
          </a:schemeClr>
        </a:solidFill>
        <a:ln w="381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EB Garamond 12" panose="02020502060206020403" pitchFamily="18" charset="0"/>
              <a:ea typeface="EB Garamond 12" panose="02020502060206020403" pitchFamily="18" charset="0"/>
            </a:rPr>
            <a:t>Graphics</a:t>
          </a:r>
        </a:p>
      </dsp:txBody>
      <dsp:txXfrm>
        <a:off x="2239541" y="383461"/>
        <a:ext cx="1435941" cy="881146"/>
      </dsp:txXfrm>
    </dsp:sp>
    <dsp:sp modelId="{157BF595-F187-48C0-B572-08ACCE0FBE21}">
      <dsp:nvSpPr>
        <dsp:cNvPr id="0" name=""/>
        <dsp:cNvSpPr/>
      </dsp:nvSpPr>
      <dsp:spPr>
        <a:xfrm>
          <a:off x="2685009" y="1264607"/>
          <a:ext cx="1958102" cy="1958102"/>
        </a:xfrm>
        <a:prstGeom prst="ellipse">
          <a:avLst/>
        </a:prstGeom>
        <a:solidFill>
          <a:schemeClr val="lt1">
            <a:hueOff val="0"/>
            <a:satOff val="0"/>
            <a:lumOff val="0"/>
            <a:alpha val="0"/>
          </a:schemeClr>
        </a:solidFill>
        <a:ln w="381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EB Garamond 12" panose="02020502060206020403" pitchFamily="18" charset="0"/>
              <a:ea typeface="EB Garamond 12" panose="02020502060206020403" pitchFamily="18" charset="0"/>
            </a:rPr>
            <a:t>Interaction</a:t>
          </a:r>
        </a:p>
      </dsp:txBody>
      <dsp:txXfrm>
        <a:off x="3283862" y="1770450"/>
        <a:ext cx="1174861" cy="1076956"/>
      </dsp:txXfrm>
    </dsp:sp>
    <dsp:sp modelId="{6F9D292D-550F-41A8-851B-15C1E199AB02}">
      <dsp:nvSpPr>
        <dsp:cNvPr id="0" name=""/>
        <dsp:cNvSpPr/>
      </dsp:nvSpPr>
      <dsp:spPr>
        <a:xfrm>
          <a:off x="1271912" y="1264607"/>
          <a:ext cx="1958102" cy="1958102"/>
        </a:xfrm>
        <a:prstGeom prst="ellipse">
          <a:avLst/>
        </a:prstGeom>
        <a:solidFill>
          <a:schemeClr val="lt1">
            <a:hueOff val="0"/>
            <a:satOff val="0"/>
            <a:lumOff val="0"/>
            <a:alpha val="0"/>
          </a:schemeClr>
        </a:solidFill>
        <a:ln w="381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EB Garamond 12" panose="02020502060206020403" pitchFamily="18" charset="0"/>
              <a:ea typeface="EB Garamond 12" panose="02020502060206020403" pitchFamily="18" charset="0"/>
            </a:rPr>
            <a:t>Vision</a:t>
          </a:r>
        </a:p>
      </dsp:txBody>
      <dsp:txXfrm>
        <a:off x="1456300" y="1770450"/>
        <a:ext cx="1174861" cy="107695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E7E044-45C7-49D4-B616-C1EB0EB337FB}" type="datetimeFigureOut">
              <a:rPr lang="en-US" smtClean="0"/>
              <a:t>1/24/2017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C839A6-008C-4A28-B9D2-6B4E741E06E2}" type="slidenum">
              <a:rPr lang="en-US" smtClean="0"/>
              <a:t>‹#›</a:t>
            </a:fld>
            <a:endParaRPr lang="en-US"/>
          </a:p>
        </p:txBody>
      </p:sp>
    </p:spTree>
    <p:extLst>
      <p:ext uri="{BB962C8B-B14F-4D97-AF65-F5344CB8AC3E}">
        <p14:creationId xmlns:p14="http://schemas.microsoft.com/office/powerpoint/2010/main" val="954515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nytimes.com/2010/10/10/science/10google.html" TargetMode="External"/><Relationship Id="rId7" Type="http://schemas.openxmlformats.org/officeDocument/2006/relationships/hyperlink" Target="http://www.thestar.com/wheels/article/1036702--human-error-blamed-after-google-s-driverless-car-sparks-five-vehicle-crash"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en.wikipedia.org/wiki/Financial_Post" TargetMode="External"/><Relationship Id="rId5" Type="http://schemas.openxmlformats.org/officeDocument/2006/relationships/hyperlink" Target="http://business.financialpost.com/2011/06/24/nevada-state-law-paves-the-way-for-driverless-cars/" TargetMode="External"/><Relationship Id="rId4" Type="http://schemas.openxmlformats.org/officeDocument/2006/relationships/hyperlink" Target="http://en.wikipedia.org/wiki/The_New_York_Time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kydio.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DJ_Khaled#cite_note-58" TargetMode="External"/><Relationship Id="rId3" Type="http://schemas.openxmlformats.org/officeDocument/2006/relationships/hyperlink" Target="https://en.wikipedia.org/wiki/Snapchat" TargetMode="External"/><Relationship Id="rId7" Type="http://schemas.openxmlformats.org/officeDocument/2006/relationships/hyperlink" Target="https://en.wikipedia.org/wiki/DJ_Khaled#cite_note-57"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en.wikipedia.org/wiki/DJ_Khaled#cite_note-56" TargetMode="External"/><Relationship Id="rId5" Type="http://schemas.openxmlformats.org/officeDocument/2006/relationships/hyperlink" Target="https://en.wikipedia.org/wiki/Internet_meme" TargetMode="External"/><Relationship Id="rId4" Type="http://schemas.openxmlformats.org/officeDocument/2006/relationships/hyperlink" Target="https://en.wikipedia.org/wiki/Internet_phenomena"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everyone, w</a:t>
            </a:r>
            <a:r>
              <a:rPr lang="en-US" dirty="0"/>
              <a:t>elcome</a:t>
            </a:r>
            <a:r>
              <a:rPr lang="en-US" baseline="0" dirty="0"/>
              <a:t> to the course on 20</a:t>
            </a:r>
            <a:r>
              <a:rPr lang="en-US" baseline="30000" dirty="0"/>
              <a:t>th</a:t>
            </a:r>
            <a:r>
              <a:rPr lang="en-US" baseline="0" dirty="0"/>
              <a:t> century science fiction literature.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a:t>
            </a:r>
            <a:r>
              <a:rPr lang="en-US" dirty="0"/>
              <a:t>If you see a little ‘JH’ in the corner of the slides,</a:t>
            </a:r>
            <a:r>
              <a:rPr lang="en-US" baseline="0" dirty="0"/>
              <a:t> then it means it was taken piecemeal from James Hays’ old class. Thank you to him and his course staff, over many years.</a:t>
            </a:r>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1</a:t>
            </a:fld>
            <a:endParaRPr lang="en-US"/>
          </a:p>
        </p:txBody>
      </p:sp>
    </p:spTree>
    <p:extLst>
      <p:ext uri="{BB962C8B-B14F-4D97-AF65-F5344CB8AC3E}">
        <p14:creationId xmlns:p14="http://schemas.microsoft.com/office/powerpoint/2010/main" val="3182894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Snapchat</a:t>
            </a:r>
          </a:p>
          <a:p>
            <a:endParaRPr lang="en-US" dirty="0"/>
          </a:p>
          <a:p>
            <a:r>
              <a:rPr lang="en-US" dirty="0"/>
              <a:t>Photo - http://thetechjournal.com/how-to/tutorial-face-swap-snapchat.xhtml</a:t>
            </a:r>
          </a:p>
          <a:p>
            <a:r>
              <a:rPr lang="en-US" dirty="0"/>
              <a:t>http://www.pleated-jeans.com/2016/03/02/21-snapchat-face-swaps-that-went-horribly-wrong/</a:t>
            </a:r>
          </a:p>
        </p:txBody>
      </p:sp>
      <p:sp>
        <p:nvSpPr>
          <p:cNvPr id="4" name="Slide Number Placeholder 3"/>
          <p:cNvSpPr>
            <a:spLocks noGrp="1"/>
          </p:cNvSpPr>
          <p:nvPr>
            <p:ph type="sldNum" sz="quarter" idx="10"/>
          </p:nvPr>
        </p:nvSpPr>
        <p:spPr/>
        <p:txBody>
          <a:bodyPr/>
          <a:lstStyle/>
          <a:p>
            <a:fld id="{94556CAC-363F-4616-97A1-908F12955D44}" type="slidenum">
              <a:rPr lang="en-US" smtClean="0"/>
              <a:t>10</a:t>
            </a:fld>
            <a:endParaRPr lang="en-US"/>
          </a:p>
        </p:txBody>
      </p:sp>
    </p:spTree>
    <p:extLst>
      <p:ext uri="{BB962C8B-B14F-4D97-AF65-F5344CB8AC3E}">
        <p14:creationId xmlns:p14="http://schemas.microsoft.com/office/powerpoint/2010/main" val="3927276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 http://www.pleated-jeans.com/2016/03/02/21-snapchat-face-swaps-that-went-horribly-wrong/</a:t>
            </a:r>
          </a:p>
          <a:p>
            <a:endParaRPr lang="en-US" dirty="0"/>
          </a:p>
          <a:p>
            <a:r>
              <a:rPr lang="en-US" dirty="0"/>
              <a:t>What</a:t>
            </a:r>
            <a:r>
              <a:rPr lang="en-US" baseline="0" dirty="0"/>
              <a:t> went wrong here?</a:t>
            </a:r>
            <a:endParaRPr lang="en-US" dirty="0"/>
          </a:p>
        </p:txBody>
      </p:sp>
      <p:sp>
        <p:nvSpPr>
          <p:cNvPr id="4" name="Slide Number Placeholder 3"/>
          <p:cNvSpPr>
            <a:spLocks noGrp="1"/>
          </p:cNvSpPr>
          <p:nvPr>
            <p:ph type="sldNum" sz="quarter" idx="10"/>
          </p:nvPr>
        </p:nvSpPr>
        <p:spPr/>
        <p:txBody>
          <a:bodyPr/>
          <a:lstStyle/>
          <a:p>
            <a:fld id="{94556CAC-363F-4616-97A1-908F12955D44}" type="slidenum">
              <a:rPr lang="en-US" smtClean="0"/>
              <a:t>11</a:t>
            </a:fld>
            <a:endParaRPr lang="en-US"/>
          </a:p>
        </p:txBody>
      </p:sp>
    </p:spTree>
    <p:extLst>
      <p:ext uri="{BB962C8B-B14F-4D97-AF65-F5344CB8AC3E}">
        <p14:creationId xmlns:p14="http://schemas.microsoft.com/office/powerpoint/2010/main" val="394151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 http://www.pleated-jeans.com/2016/03/02/21-snapchat-face-swaps-that-went-horribly-wrong/</a:t>
            </a:r>
          </a:p>
          <a:p>
            <a:endParaRPr lang="en-US" dirty="0"/>
          </a:p>
          <a:p>
            <a:r>
              <a:rPr lang="en-US" dirty="0"/>
              <a:t>What</a:t>
            </a:r>
            <a:r>
              <a:rPr lang="en-US" baseline="0" dirty="0"/>
              <a:t> went wrong here?</a:t>
            </a:r>
            <a:endParaRPr lang="en-US" dirty="0"/>
          </a:p>
        </p:txBody>
      </p:sp>
      <p:sp>
        <p:nvSpPr>
          <p:cNvPr id="4" name="Slide Number Placeholder 3"/>
          <p:cNvSpPr>
            <a:spLocks noGrp="1"/>
          </p:cNvSpPr>
          <p:nvPr>
            <p:ph type="sldNum" sz="quarter" idx="10"/>
          </p:nvPr>
        </p:nvSpPr>
        <p:spPr/>
        <p:txBody>
          <a:bodyPr/>
          <a:lstStyle/>
          <a:p>
            <a:fld id="{94556CAC-363F-4616-97A1-908F12955D44}" type="slidenum">
              <a:rPr lang="en-US" smtClean="0"/>
              <a:t>12</a:t>
            </a:fld>
            <a:endParaRPr lang="en-US"/>
          </a:p>
        </p:txBody>
      </p:sp>
    </p:spTree>
    <p:extLst>
      <p:ext uri="{BB962C8B-B14F-4D97-AF65-F5344CB8AC3E}">
        <p14:creationId xmlns:p14="http://schemas.microsoft.com/office/powerpoint/2010/main" val="2987907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08A6558-1239-4CB6-9FB3-4F4D94D97265}" type="slidenum">
              <a:rPr lang="en-US">
                <a:solidFill>
                  <a:prstClr val="black"/>
                </a:solidFill>
              </a:rPr>
              <a:pPr>
                <a:defRPr/>
              </a:pPr>
              <a:t>13</a:t>
            </a:fld>
            <a:endParaRPr lang="en-US">
              <a:solidFill>
                <a:prstClr val="black"/>
              </a:solidFill>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234417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52AF0C-75E1-4A9C-98FD-1141052C118A}" type="slidenum">
              <a:rPr lang="en-US">
                <a:solidFill>
                  <a:prstClr val="black"/>
                </a:solidFill>
              </a:rPr>
              <a:pPr>
                <a:defRPr/>
              </a:pPr>
              <a:t>14</a:t>
            </a:fld>
            <a:endParaRPr lang="en-US">
              <a:solidFill>
                <a:prstClr val="black"/>
              </a:solidFill>
            </a:endParaRPr>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55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756804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380A047-6BB5-487C-94E7-03558DC35B55}" type="slidenum">
              <a:rPr lang="en-US">
                <a:solidFill>
                  <a:prstClr val="black"/>
                </a:solidFill>
              </a:rPr>
              <a:pPr>
                <a:defRPr/>
              </a:pPr>
              <a:t>15</a:t>
            </a:fld>
            <a:endParaRPr lang="en-US">
              <a:solidFill>
                <a:prstClr val="black"/>
              </a:solidFill>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65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a:t>Age 12, Age 30</a:t>
            </a:r>
          </a:p>
        </p:txBody>
      </p:sp>
    </p:spTree>
    <p:extLst>
      <p:ext uri="{BB962C8B-B14F-4D97-AF65-F5344CB8AC3E}">
        <p14:creationId xmlns:p14="http://schemas.microsoft.com/office/powerpoint/2010/main" val="351685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65E028-653E-42ED-B42D-84DAD997030B}" type="slidenum">
              <a:rPr lang="en-US">
                <a:solidFill>
                  <a:prstClr val="black"/>
                </a:solidFill>
              </a:rPr>
              <a:pPr>
                <a:defRPr/>
              </a:pPr>
              <a:t>16</a:t>
            </a:fld>
            <a:endParaRPr lang="en-US">
              <a:solidFill>
                <a:prstClr val="black"/>
              </a:solidFill>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https://www.google.com/url?sa=i&amp;rct=j&amp;q=&amp;esrc=s&amp;source=images&amp;cd=&amp;cad=rja&amp;uact=8&amp;ved=0ahUKEwiJmrLm1d3RAhUJ4yYKHYhOBHkQjRwIBw&amp;url=http%3A%2F%2Fwww.pcworld.com%2Farticle%2F2953512%2Fwindows%2Fhands-on-with-windows-10s-windows-hello-it-just-works.html&amp;bvm=bv.145063293,d.eWE&amp;psig=AFQjCNHypmDl0y-viWICMOJODxtwmz34Bg&amp;ust=1485446513829330</a:t>
            </a:r>
          </a:p>
          <a:p>
            <a:pPr eaLnBrk="1" hangingPunct="1"/>
            <a:endParaRPr lang="en-US" dirty="0"/>
          </a:p>
          <a:p>
            <a:pPr eaLnBrk="1" hangingPunct="1"/>
            <a:r>
              <a:rPr lang="en-US" dirty="0"/>
              <a:t>https://www.google.com/url?sa=i&amp;rct=j&amp;q=&amp;esrc=s&amp;source=images&amp;cd=&amp;cad=rja&amp;uact=8&amp;ved=0ahUKEwiDkbnw1d3RAhUB3iYKHXs3DnsQjRwIBw&amp;url=http%3A%2F%2Fwww.pcworld.com%2Farticle%2F2937701%2Fwhy-most-of-us-will-miss-out-on-windows-hello-windows-10s-facial-recognition-feature.html&amp;bvm=bv.145063293,d.eWE&amp;psig=AFQjCNHypmDl0y-viWICMOJODxtwmz34Bg&amp;ust=1485446513829330</a:t>
            </a:r>
          </a:p>
          <a:p>
            <a:pPr eaLnBrk="1" hangingPunct="1"/>
            <a:endParaRPr lang="en-US" dirty="0"/>
          </a:p>
          <a:p>
            <a:pPr eaLnBrk="1" hangingPunct="1"/>
            <a:r>
              <a:rPr lang="en-US" dirty="0"/>
              <a:t>https://www.google.com/url?sa=i&amp;rct=j&amp;q=&amp;esrc=s&amp;source=images&amp;cd=&amp;cad=rja&amp;uact=8&amp;ved=0ahUKEwjD0LuA1t3RAhUKRSYKHVTSAgwQjRwIBw&amp;url=http%3A%2F%2Fwww.directtechnologygroup.com%2Fblog%2Fentry%2Ftip-of-the-week-windows-hello-unlocks-your-pc-with-your-face&amp;bvm=bv.145063293,d.eWE&amp;psig=AFQjCNHypmDl0y-viWICMOJODxtwmz34Bg&amp;ust=1485446513829330</a:t>
            </a:r>
          </a:p>
        </p:txBody>
      </p:sp>
    </p:spTree>
    <p:extLst>
      <p:ext uri="{BB962C8B-B14F-4D97-AF65-F5344CB8AC3E}">
        <p14:creationId xmlns:p14="http://schemas.microsoft.com/office/powerpoint/2010/main" val="414492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65E028-653E-42ED-B42D-84DAD997030B}" type="slidenum">
              <a:rPr lang="en-US">
                <a:solidFill>
                  <a:prstClr val="black"/>
                </a:solidFill>
              </a:rPr>
              <a:pPr>
                <a:defRPr/>
              </a:pPr>
              <a:t>17</a:t>
            </a:fld>
            <a:endParaRPr lang="en-US">
              <a:solidFill>
                <a:prstClr val="black"/>
              </a:solidFill>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https://www.google.com/url?sa=i&amp;rct=j&amp;q=&amp;esrc=s&amp;source=images&amp;cd=&amp;cad=rja&amp;uact=8&amp;ved=0ahUKEwiJmrLm1d3RAhUJ4yYKHYhOBHkQjRwIBw&amp;url=http%3A%2F%2Fwww.pcworld.com%2Farticle%2F2953512%2Fwindows%2Fhands-on-with-windows-10s-windows-hello-it-just-works.html&amp;bvm=bv.145063293,d.eWE&amp;psig=AFQjCNHypmDl0y-viWICMOJODxtwmz34Bg&amp;ust=1485446513829330</a:t>
            </a:r>
          </a:p>
          <a:p>
            <a:pPr eaLnBrk="1" hangingPunct="1"/>
            <a:endParaRPr lang="en-US" dirty="0"/>
          </a:p>
          <a:p>
            <a:pPr eaLnBrk="1" hangingPunct="1"/>
            <a:r>
              <a:rPr lang="en-US" dirty="0"/>
              <a:t>https://www.google.com/url?sa=i&amp;rct=j&amp;q=&amp;esrc=s&amp;source=images&amp;cd=&amp;cad=rja&amp;uact=8&amp;ved=0ahUKEwiDkbnw1d3RAhUB3iYKHXs3DnsQjRwIBw&amp;url=http%3A%2F%2Fwww.pcworld.com%2Farticle%2F2937701%2Fwhy-most-of-us-will-miss-out-on-windows-hello-windows-10s-facial-recognition-feature.html&amp;bvm=bv.145063293,d.eWE&amp;psig=AFQjCNHypmDl0y-viWICMOJODxtwmz34Bg&amp;ust=1485446513829330</a:t>
            </a:r>
          </a:p>
          <a:p>
            <a:pPr eaLnBrk="1" hangingPunct="1"/>
            <a:endParaRPr lang="en-US" dirty="0"/>
          </a:p>
          <a:p>
            <a:pPr eaLnBrk="1" hangingPunct="1"/>
            <a:r>
              <a:rPr lang="en-US" dirty="0"/>
              <a:t>https://www.google.com/url?sa=i&amp;rct=j&amp;q=&amp;esrc=s&amp;source=images&amp;cd=&amp;cad=rja&amp;uact=8&amp;ved=0ahUKEwjD0LuA1t3RAhUKRSYKHVTSAgwQjRwIBw&amp;url=http%3A%2F%2Fwww.directtechnologygroup.com%2Fblog%2Fentry%2Ftip-of-the-week-windows-hello-unlocks-your-pc-with-your-face&amp;bvm=bv.145063293,d.eWE&amp;psig=AFQjCNHypmDl0y-viWICMOJODxtwmz34Bg&amp;ust=1485446513829330</a:t>
            </a:r>
          </a:p>
        </p:txBody>
      </p:sp>
    </p:spTree>
    <p:extLst>
      <p:ext uri="{BB962C8B-B14F-4D97-AF65-F5344CB8AC3E}">
        <p14:creationId xmlns:p14="http://schemas.microsoft.com/office/powerpoint/2010/main" val="1321684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65E028-653E-42ED-B42D-84DAD997030B}" type="slidenum">
              <a:rPr lang="en-US">
                <a:solidFill>
                  <a:prstClr val="black"/>
                </a:solidFill>
              </a:rPr>
              <a:pPr>
                <a:defRPr/>
              </a:pPr>
              <a:t>18</a:t>
            </a:fld>
            <a:endParaRPr lang="en-US">
              <a:solidFill>
                <a:prstClr val="black"/>
              </a:solidFill>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75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https://www.google.com/url?sa=i&amp;rct=j&amp;q=&amp;esrc=s&amp;source=images&amp;cd=&amp;cad=rja&amp;uact=8&amp;ved=0ahUKEwiJmrLm1d3RAhUJ4yYKHYhOBHkQjRwIBw&amp;url=http%3A%2F%2Fwww.pcworld.com%2Farticle%2F2953512%2Fwindows%2Fhands-on-with-windows-10s-windows-hello-it-just-works.html&amp;bvm=bv.145063293,d.eWE&amp;psig=AFQjCNHypmDl0y-viWICMOJODxtwmz34Bg&amp;ust=1485446513829330</a:t>
            </a:r>
          </a:p>
          <a:p>
            <a:pPr eaLnBrk="1" hangingPunct="1"/>
            <a:endParaRPr lang="en-US" dirty="0"/>
          </a:p>
          <a:p>
            <a:pPr eaLnBrk="1" hangingPunct="1"/>
            <a:r>
              <a:rPr lang="en-US" dirty="0"/>
              <a:t>https://www.google.com/url?sa=i&amp;rct=j&amp;q=&amp;esrc=s&amp;source=images&amp;cd=&amp;cad=rja&amp;uact=8&amp;ved=0ahUKEwiDkbnw1d3RAhUB3iYKHXs3DnsQjRwIBw&amp;url=http%3A%2F%2Fwww.pcworld.com%2Farticle%2F2937701%2Fwhy-most-of-us-will-miss-out-on-windows-hello-windows-10s-facial-recognition-feature.html&amp;bvm=bv.145063293,d.eWE&amp;psig=AFQjCNHypmDl0y-viWICMOJODxtwmz34Bg&amp;ust=1485446513829330</a:t>
            </a:r>
          </a:p>
          <a:p>
            <a:pPr eaLnBrk="1" hangingPunct="1"/>
            <a:endParaRPr lang="en-US" dirty="0"/>
          </a:p>
          <a:p>
            <a:pPr eaLnBrk="1" hangingPunct="1"/>
            <a:r>
              <a:rPr lang="en-US" dirty="0"/>
              <a:t>https://www.google.com/url?sa=i&amp;rct=j&amp;q=&amp;esrc=s&amp;source=images&amp;cd=&amp;cad=rja&amp;uact=8&amp;ved=0ahUKEwjD0LuA1t3RAhUKRSYKHVTSAgwQjRwIBw&amp;url=http%3A%2F%2Fwww.directtechnologygroup.com%2Fblog%2Fentry%2Ftip-of-the-week-windows-hello-unlocks-your-pc-with-your-face&amp;bvm=bv.145063293,d.eWE&amp;psig=AFQjCNHypmDl0y-viWICMOJODxtwmz34Bg&amp;ust=1485446513829330</a:t>
            </a:r>
          </a:p>
        </p:txBody>
      </p:sp>
    </p:spTree>
    <p:extLst>
      <p:ext uri="{BB962C8B-B14F-4D97-AF65-F5344CB8AC3E}">
        <p14:creationId xmlns:p14="http://schemas.microsoft.com/office/powerpoint/2010/main" val="3400559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1EA3614-857B-4D8C-9F61-6CDE108F3745}" type="slidenum">
              <a:rPr lang="en-US">
                <a:solidFill>
                  <a:prstClr val="black"/>
                </a:solidFill>
              </a:rPr>
              <a:pPr>
                <a:defRPr/>
              </a:pPr>
              <a:t>19</a:t>
            </a:fld>
            <a:endParaRPr lang="en-US">
              <a:solidFill>
                <a:prstClr val="black"/>
              </a:solidFill>
            </a:endParaRPr>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86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250586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no,</a:t>
            </a:r>
            <a:r>
              <a:rPr lang="en-US" baseline="0" dirty="0"/>
              <a:t> wait, sorry, I meant, welcome to the implementation of 20</a:t>
            </a:r>
            <a:r>
              <a:rPr lang="en-US" baseline="30000" dirty="0"/>
              <a:t>th</a:t>
            </a:r>
            <a:r>
              <a:rPr lang="en-US" baseline="0" dirty="0"/>
              <a:t>-century science fiction literature, or a small part of it, where we will learn about computer or machine or robot vision.</a:t>
            </a:r>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2</a:t>
            </a:fld>
            <a:endParaRPr lang="en-US"/>
          </a:p>
        </p:txBody>
      </p:sp>
    </p:spTree>
    <p:extLst>
      <p:ext uri="{BB962C8B-B14F-4D97-AF65-F5344CB8AC3E}">
        <p14:creationId xmlns:p14="http://schemas.microsoft.com/office/powerpoint/2010/main" val="2126387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https://www.google.com/url?sa=i&amp;rct=j&amp;q=&amp;esrc=s&amp;source=images&amp;cd=&amp;cad=rja&amp;uact=8&amp;ved=0ahUKEwiO3azs1t3RAhVMSyYKHe67Bh8QjRwIBw&amp;url=https%3A%2F%2Fen.wikipedia.org%2Fwiki%2FPhotogrammetry&amp;bvm=bv.145063293,d.eWE&amp;psig=AFQjCNGuhANMLT4cVMPvEM2HZapmFfbS-g&amp;ust=1485446838838556</a:t>
            </a:r>
          </a:p>
          <a:p>
            <a:pPr>
              <a:spcBef>
                <a:spcPct val="0"/>
              </a:spcBef>
            </a:pPr>
            <a:endParaRPr lang="en-US" dirty="0"/>
          </a:p>
          <a:p>
            <a:pPr>
              <a:spcBef>
                <a:spcPct val="0"/>
              </a:spcBef>
            </a:pPr>
            <a:r>
              <a:rPr lang="en-US" dirty="0"/>
              <a:t>https://www.google.com/url?sa=i&amp;rct=j&amp;q=&amp;esrc=s&amp;source=images&amp;cd=&amp;cad=rja&amp;uact=8&amp;ved=0ahUKEwjTuuqe193RAhVHwiYKHfSnC-4QjRwIBw&amp;url=http%3A%2F%2Fwww.dicatea.unipr.it%2Fen%2Fresearch%2Fresearch-areas%2Fsurveying-and-photogrammetry&amp;bvm=bv.145063293,d.eWE&amp;psig=AFQjCNGuhANMLT4cVMPvEM2HZapmFfbS-g&amp;ust=1485446838838556</a:t>
            </a:r>
          </a:p>
          <a:p>
            <a:pPr>
              <a:spcBef>
                <a:spcPct val="0"/>
              </a:spcBef>
            </a:pPr>
            <a:endParaRPr lang="en-US" dirty="0"/>
          </a:p>
          <a:p>
            <a:pPr>
              <a:spcBef>
                <a:spcPct val="0"/>
              </a:spcBef>
            </a:pPr>
            <a:r>
              <a:rPr lang="en-US" dirty="0"/>
              <a:t>https://www.google.com/url?sa=i&amp;rct=j&amp;q=&amp;esrc=s&amp;source=images&amp;cd=&amp;cad=rja&amp;uact=8&amp;ved=0ahUKEwjryb6s193RAhUCeCYKHWyeDq0QjRwIBw&amp;url=https%3A%2F%2Fwww.youtube.com%2Fwatch%3Fv%3DtSENR_oSEpk&amp;bvm=bv.145063293,d.eWE&amp;psig=AFQjCNGuhANMLT4cVMPvEM2HZapmFfbS-g&amp;ust=1485446838838556</a:t>
            </a:r>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8862DE74-0D8A-47DA-866E-BC8B97707F7A}" type="slidenum">
              <a:rPr lang="en-US">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2350879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http://gl.ict.usc.edu/Research/presidentialportrait/</a:t>
            </a:r>
          </a:p>
        </p:txBody>
      </p:sp>
      <p:sp>
        <p:nvSpPr>
          <p:cNvPr id="4" name="Slide Number Placeholder 3"/>
          <p:cNvSpPr>
            <a:spLocks noGrp="1"/>
          </p:cNvSpPr>
          <p:nvPr>
            <p:ph type="sldNum" sz="quarter" idx="10"/>
          </p:nvPr>
        </p:nvSpPr>
        <p:spPr/>
        <p:txBody>
          <a:bodyPr/>
          <a:lstStyle/>
          <a:p>
            <a:fld id="{86C839A6-008C-4A28-B9D2-6B4E741E06E2}" type="slidenum">
              <a:rPr lang="en-US" smtClean="0"/>
              <a:t>21</a:t>
            </a:fld>
            <a:endParaRPr lang="en-US"/>
          </a:p>
        </p:txBody>
      </p:sp>
    </p:spTree>
    <p:extLst>
      <p:ext uri="{BB962C8B-B14F-4D97-AF65-F5344CB8AC3E}">
        <p14:creationId xmlns:p14="http://schemas.microsoft.com/office/powerpoint/2010/main" val="586542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http://gl.ict.usc.edu/Research/presidentialportrait/</a:t>
            </a:r>
          </a:p>
        </p:txBody>
      </p:sp>
      <p:sp>
        <p:nvSpPr>
          <p:cNvPr id="4" name="Slide Number Placeholder 3"/>
          <p:cNvSpPr>
            <a:spLocks noGrp="1"/>
          </p:cNvSpPr>
          <p:nvPr>
            <p:ph type="sldNum" sz="quarter" idx="10"/>
          </p:nvPr>
        </p:nvSpPr>
        <p:spPr/>
        <p:txBody>
          <a:bodyPr/>
          <a:lstStyle/>
          <a:p>
            <a:fld id="{86C839A6-008C-4A28-B9D2-6B4E741E06E2}" type="slidenum">
              <a:rPr lang="en-US" smtClean="0"/>
              <a:t>22</a:t>
            </a:fld>
            <a:endParaRPr lang="en-US"/>
          </a:p>
        </p:txBody>
      </p:sp>
    </p:spTree>
    <p:extLst>
      <p:ext uri="{BB962C8B-B14F-4D97-AF65-F5344CB8AC3E}">
        <p14:creationId xmlns:p14="http://schemas.microsoft.com/office/powerpoint/2010/main" val="875222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http://gl.ict.usc.edu/Research/presidentialportrait/</a:t>
            </a:r>
          </a:p>
        </p:txBody>
      </p:sp>
      <p:sp>
        <p:nvSpPr>
          <p:cNvPr id="4" name="Slide Number Placeholder 3"/>
          <p:cNvSpPr>
            <a:spLocks noGrp="1"/>
          </p:cNvSpPr>
          <p:nvPr>
            <p:ph type="sldNum" sz="quarter" idx="10"/>
          </p:nvPr>
        </p:nvSpPr>
        <p:spPr/>
        <p:txBody>
          <a:bodyPr/>
          <a:lstStyle/>
          <a:p>
            <a:fld id="{86C839A6-008C-4A28-B9D2-6B4E741E06E2}" type="slidenum">
              <a:rPr lang="en-US" smtClean="0"/>
              <a:t>23</a:t>
            </a:fld>
            <a:endParaRPr lang="en-US"/>
          </a:p>
        </p:txBody>
      </p:sp>
    </p:spTree>
    <p:extLst>
      <p:ext uri="{BB962C8B-B14F-4D97-AF65-F5344CB8AC3E}">
        <p14:creationId xmlns:p14="http://schemas.microsoft.com/office/powerpoint/2010/main" val="140296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http://gl.ict.usc.edu/Research/presidentialportrait/</a:t>
            </a:r>
          </a:p>
        </p:txBody>
      </p:sp>
      <p:sp>
        <p:nvSpPr>
          <p:cNvPr id="4" name="Slide Number Placeholder 3"/>
          <p:cNvSpPr>
            <a:spLocks noGrp="1"/>
          </p:cNvSpPr>
          <p:nvPr>
            <p:ph type="sldNum" sz="quarter" idx="10"/>
          </p:nvPr>
        </p:nvSpPr>
        <p:spPr/>
        <p:txBody>
          <a:bodyPr/>
          <a:lstStyle/>
          <a:p>
            <a:fld id="{86C839A6-008C-4A28-B9D2-6B4E741E06E2}" type="slidenum">
              <a:rPr lang="en-US" smtClean="0"/>
              <a:t>24</a:t>
            </a:fld>
            <a:endParaRPr lang="en-US"/>
          </a:p>
        </p:txBody>
      </p:sp>
    </p:spTree>
    <p:extLst>
      <p:ext uri="{BB962C8B-B14F-4D97-AF65-F5344CB8AC3E}">
        <p14:creationId xmlns:p14="http://schemas.microsoft.com/office/powerpoint/2010/main" val="1085841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642AAB2-2528-4A41-AE86-F678288756F7}" type="slidenum">
              <a:rPr lang="en-US">
                <a:solidFill>
                  <a:prstClr val="black"/>
                </a:solidFill>
              </a:rPr>
              <a:pPr>
                <a:defRPr/>
              </a:pPr>
              <a:t>25</a:t>
            </a:fld>
            <a:endParaRPr lang="en-US">
              <a:solidFill>
                <a:prstClr val="black"/>
              </a:solidFill>
            </a:endParaRPr>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922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http://cinetropolis.net/tarkin-care-of-business-rogue-ones-digital-peter-cushing/</a:t>
            </a:r>
          </a:p>
        </p:txBody>
      </p:sp>
      <p:sp>
        <p:nvSpPr>
          <p:cNvPr id="4" name="Slide Number Placeholder 3"/>
          <p:cNvSpPr>
            <a:spLocks noGrp="1"/>
          </p:cNvSpPr>
          <p:nvPr>
            <p:ph type="sldNum" sz="quarter" idx="10"/>
          </p:nvPr>
        </p:nvSpPr>
        <p:spPr/>
        <p:txBody>
          <a:bodyPr/>
          <a:lstStyle/>
          <a:p>
            <a:fld id="{86C839A6-008C-4A28-B9D2-6B4E741E06E2}" type="slidenum">
              <a:rPr lang="en-US" smtClean="0"/>
              <a:t>26</a:t>
            </a:fld>
            <a:endParaRPr lang="en-US"/>
          </a:p>
        </p:txBody>
      </p:sp>
    </p:spTree>
    <p:extLst>
      <p:ext uri="{BB962C8B-B14F-4D97-AF65-F5344CB8AC3E}">
        <p14:creationId xmlns:p14="http://schemas.microsoft.com/office/powerpoint/2010/main" val="3147097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http://www.digitalspy.com/movies/oscars/feature/a584704/why-andy-serkis-deserves-an-oscar-nomination-for-planet-of-the-apes/?zoomable</a:t>
            </a:r>
          </a:p>
          <a:p>
            <a:endParaRPr lang="en-US" dirty="0"/>
          </a:p>
          <a:p>
            <a:r>
              <a:rPr lang="en-US" dirty="0" err="1"/>
              <a:t>Weta</a:t>
            </a:r>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27</a:t>
            </a:fld>
            <a:endParaRPr lang="en-US"/>
          </a:p>
        </p:txBody>
      </p:sp>
    </p:spTree>
    <p:extLst>
      <p:ext uri="{BB962C8B-B14F-4D97-AF65-F5344CB8AC3E}">
        <p14:creationId xmlns:p14="http://schemas.microsoft.com/office/powerpoint/2010/main" val="2125095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FB740A2-7CD3-4F5C-A457-5F0A9A6C75F1}" type="slidenum">
              <a:rPr lang="en-US">
                <a:solidFill>
                  <a:prstClr val="black"/>
                </a:solidFill>
              </a:rPr>
              <a:pPr>
                <a:defRPr/>
              </a:pPr>
              <a:t>29</a:t>
            </a:fld>
            <a:endParaRPr lang="en-US">
              <a:solidFill>
                <a:prstClr val="black"/>
              </a:solidFill>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44787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B6B8B02-626C-4183-9435-2E1EF9A7735E}" type="slidenum">
              <a:rPr lang="en-US">
                <a:solidFill>
                  <a:prstClr val="black"/>
                </a:solidFill>
              </a:rPr>
              <a:pPr>
                <a:defRPr/>
              </a:pPr>
              <a:t>30</a:t>
            </a:fld>
            <a:endParaRPr lang="en-US">
              <a:solidFill>
                <a:prstClr val="black"/>
              </a:solidFill>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355821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begin, let’s conduct a little exercise. In the broadest sense, have you ever used computer vision? How? Where?</a:t>
            </a:r>
          </a:p>
          <a:p>
            <a:endParaRPr lang="en-US" dirty="0"/>
          </a:p>
          <a:p>
            <a:r>
              <a:rPr lang="en-US" dirty="0"/>
              <a:t>We’ll run a little</a:t>
            </a:r>
            <a:r>
              <a:rPr lang="en-US" baseline="0" dirty="0"/>
              <a:t> ‘think-pair-share’ – for those of you unfamiliar, we think individually about the problem for a minute, then we will pair with a partner sitting next to you in the room to discuss it for another minute, then we will share our thoughts in the class.</a:t>
            </a:r>
          </a:p>
          <a:p>
            <a:endParaRPr lang="en-US" baseline="0" dirty="0"/>
          </a:p>
          <a:p>
            <a:r>
              <a:rPr lang="en-US" baseline="0" dirty="0"/>
              <a:t>Now, to help frame your thoughts, I’m going to introduce an idea.</a:t>
            </a:r>
          </a:p>
        </p:txBody>
      </p:sp>
      <p:sp>
        <p:nvSpPr>
          <p:cNvPr id="4" name="Slide Number Placeholder 3"/>
          <p:cNvSpPr>
            <a:spLocks noGrp="1"/>
          </p:cNvSpPr>
          <p:nvPr>
            <p:ph type="sldNum" sz="quarter" idx="10"/>
          </p:nvPr>
        </p:nvSpPr>
        <p:spPr/>
        <p:txBody>
          <a:bodyPr/>
          <a:lstStyle/>
          <a:p>
            <a:fld id="{86C839A6-008C-4A28-B9D2-6B4E741E06E2}" type="slidenum">
              <a:rPr lang="en-US" smtClean="0"/>
              <a:t>3</a:t>
            </a:fld>
            <a:endParaRPr lang="en-US"/>
          </a:p>
        </p:txBody>
      </p:sp>
    </p:spTree>
    <p:extLst>
      <p:ext uri="{BB962C8B-B14F-4D97-AF65-F5344CB8AC3E}">
        <p14:creationId xmlns:p14="http://schemas.microsoft.com/office/powerpoint/2010/main" val="509860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class to count the number of cameras.</a:t>
            </a:r>
          </a:p>
          <a:p>
            <a:endParaRPr lang="en-US" dirty="0"/>
          </a:p>
          <a:p>
            <a:r>
              <a:rPr lang="en-US" dirty="0"/>
              <a:t>http://www.cmu.edu/news/stories/archives/2015/february/uber-partnership.html</a:t>
            </a:r>
          </a:p>
          <a:p>
            <a:endParaRPr lang="en-US" dirty="0"/>
          </a:p>
          <a:p>
            <a:r>
              <a:rPr lang="en-US" dirty="0"/>
              <a:t>http://www.wsj.com/articles/is-uber-a-friend-or-foe-of-carnegie-mellon-in-robotics-1433084582</a:t>
            </a:r>
          </a:p>
          <a:p>
            <a:endParaRPr lang="en-US" dirty="0"/>
          </a:p>
          <a:p>
            <a:r>
              <a:rPr lang="en-US" dirty="0"/>
              <a:t>http://www.freep.com/story/money/cars/ford/2016/08/21/uber--lyft-gm-pittsburgh-autonomous-vehicles-self-driving-autos-equal-profits/88944036/</a:t>
            </a:r>
          </a:p>
          <a:p>
            <a:endParaRPr lang="en-US" dirty="0"/>
          </a:p>
          <a:p>
            <a:pPr eaLnBrk="1" hangingPunct="1"/>
            <a:r>
              <a:rPr lang="en-US" dirty="0"/>
              <a:t>Oct 9, 2010. </a:t>
            </a:r>
            <a:r>
              <a:rPr lang="en-US" dirty="0">
                <a:hlinkClick r:id="rId3"/>
              </a:rPr>
              <a:t>"Google Cars Drive Themselves, in Traffic"</a:t>
            </a:r>
            <a:r>
              <a:rPr lang="en-US" dirty="0"/>
              <a:t>. </a:t>
            </a:r>
            <a:r>
              <a:rPr lang="en-US" i="1" dirty="0">
                <a:hlinkClick r:id="rId4" tooltip="The New York Times"/>
              </a:rPr>
              <a:t>The New York Times</a:t>
            </a:r>
            <a:r>
              <a:rPr lang="en-US" dirty="0"/>
              <a:t>. John </a:t>
            </a:r>
            <a:r>
              <a:rPr lang="en-US" dirty="0" err="1"/>
              <a:t>Markoff</a:t>
            </a:r>
            <a:endParaRPr lang="en-US" dirty="0"/>
          </a:p>
          <a:p>
            <a:pPr eaLnBrk="1" hangingPunct="1"/>
            <a:r>
              <a:rPr lang="en-US" dirty="0"/>
              <a:t>June 24, 2011. </a:t>
            </a:r>
            <a:r>
              <a:rPr lang="en-US" dirty="0">
                <a:hlinkClick r:id="rId5"/>
              </a:rPr>
              <a:t>"Nevada state law paves the way for driverless cars"</a:t>
            </a:r>
            <a:r>
              <a:rPr lang="en-US" dirty="0"/>
              <a:t>. </a:t>
            </a:r>
            <a:r>
              <a:rPr lang="en-US" i="1" dirty="0">
                <a:hlinkClick r:id="rId6" tooltip="Financial Post"/>
              </a:rPr>
              <a:t>Financial Post</a:t>
            </a:r>
            <a:r>
              <a:rPr lang="en-US" dirty="0"/>
              <a:t>. Christine Dobby</a:t>
            </a:r>
          </a:p>
          <a:p>
            <a:pPr eaLnBrk="1" hangingPunct="1"/>
            <a:r>
              <a:rPr lang="en-US" dirty="0"/>
              <a:t>Aug 9, 2011, </a:t>
            </a:r>
            <a:r>
              <a:rPr lang="en-US" u="sng" dirty="0">
                <a:hlinkClick r:id="rId7"/>
              </a:rPr>
              <a:t>"Human error blamed after Google's driverless car sparks five-vehicle crash"</a:t>
            </a:r>
            <a:r>
              <a:rPr lang="en-US" dirty="0"/>
              <a:t>. </a:t>
            </a:r>
            <a:r>
              <a:rPr lang="en-US" i="1" dirty="0"/>
              <a:t>The Star</a:t>
            </a:r>
            <a:r>
              <a:rPr lang="en-US" dirty="0"/>
              <a:t> (Toronto)</a:t>
            </a:r>
          </a:p>
          <a:p>
            <a:endParaRPr lang="en-US" dirty="0"/>
          </a:p>
          <a:p>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31</a:t>
            </a:fld>
            <a:endParaRPr lang="en-US"/>
          </a:p>
        </p:txBody>
      </p:sp>
    </p:spTree>
    <p:extLst>
      <p:ext uri="{BB962C8B-B14F-4D97-AF65-F5344CB8AC3E}">
        <p14:creationId xmlns:p14="http://schemas.microsoft.com/office/powerpoint/2010/main" val="2290794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class to count the number of cameras.</a:t>
            </a:r>
          </a:p>
        </p:txBody>
      </p:sp>
      <p:sp>
        <p:nvSpPr>
          <p:cNvPr id="4" name="Slide Number Placeholder 3"/>
          <p:cNvSpPr>
            <a:spLocks noGrp="1"/>
          </p:cNvSpPr>
          <p:nvPr>
            <p:ph type="sldNum" sz="quarter" idx="10"/>
          </p:nvPr>
        </p:nvSpPr>
        <p:spPr/>
        <p:txBody>
          <a:bodyPr/>
          <a:lstStyle/>
          <a:p>
            <a:fld id="{86C839A6-008C-4A28-B9D2-6B4E741E06E2}" type="slidenum">
              <a:rPr lang="en-US" smtClean="0"/>
              <a:t>32</a:t>
            </a:fld>
            <a:endParaRPr lang="en-US"/>
          </a:p>
        </p:txBody>
      </p:sp>
    </p:spTree>
    <p:extLst>
      <p:ext uri="{BB962C8B-B14F-4D97-AF65-F5344CB8AC3E}">
        <p14:creationId xmlns:p14="http://schemas.microsoft.com/office/powerpoint/2010/main" val="1948719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DF4EEBE-B542-4754-AD35-7E051E69A3C6}" type="slidenum">
              <a:rPr lang="en-US">
                <a:solidFill>
                  <a:prstClr val="black"/>
                </a:solidFill>
              </a:rPr>
              <a:pPr>
                <a:defRPr/>
              </a:pPr>
              <a:t>33</a:t>
            </a:fld>
            <a:endParaRPr lang="en-US">
              <a:solidFill>
                <a:prstClr val="black"/>
              </a:solidFill>
            </a:endParaRPr>
          </a:p>
        </p:txBody>
      </p:sp>
    </p:spTree>
    <p:extLst>
      <p:ext uri="{BB962C8B-B14F-4D97-AF65-F5344CB8AC3E}">
        <p14:creationId xmlns:p14="http://schemas.microsoft.com/office/powerpoint/2010/main" val="2695846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D37A23B-8D52-40D7-811F-5CF5BEFEFAD9}" type="slidenum">
              <a:rPr lang="en-US">
                <a:solidFill>
                  <a:prstClr val="black"/>
                </a:solidFill>
              </a:rPr>
              <a:pPr>
                <a:defRPr/>
              </a:pPr>
              <a:t>34</a:t>
            </a:fld>
            <a:endParaRPr lang="en-US">
              <a:solidFill>
                <a:prstClr val="black"/>
              </a:solidFill>
            </a:endParaRPr>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559368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3F38643-3C41-4548-A4BF-829D96E6E4DC}" type="slidenum">
              <a:rPr lang="en-US">
                <a:solidFill>
                  <a:prstClr val="black"/>
                </a:solidFill>
              </a:rPr>
              <a:pPr>
                <a:defRPr/>
              </a:pPr>
              <a:t>35</a:t>
            </a:fld>
            <a:endParaRPr lang="en-US">
              <a:solidFill>
                <a:prstClr val="black"/>
              </a:solidFill>
            </a:endParaRPr>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DRONES!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https://www.skydio.com/</a:t>
            </a:r>
            <a:endParaRPr lang="en-US" dirty="0"/>
          </a:p>
          <a:p>
            <a:pPr eaLnBrk="1" hangingPunct="1"/>
            <a:endParaRPr lang="en-US" dirty="0"/>
          </a:p>
        </p:txBody>
      </p:sp>
    </p:spTree>
    <p:extLst>
      <p:ext uri="{BB962C8B-B14F-4D97-AF65-F5344CB8AC3E}">
        <p14:creationId xmlns:p14="http://schemas.microsoft.com/office/powerpoint/2010/main" val="2179541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36</a:t>
            </a:fld>
            <a:endParaRPr lang="en-US"/>
          </a:p>
        </p:txBody>
      </p:sp>
    </p:spTree>
    <p:extLst>
      <p:ext uri="{BB962C8B-B14F-4D97-AF65-F5344CB8AC3E}">
        <p14:creationId xmlns:p14="http://schemas.microsoft.com/office/powerpoint/2010/main" val="360202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Jitendra</a:t>
            </a:r>
            <a:r>
              <a:rPr lang="en-US" baseline="0" dirty="0"/>
              <a:t> Malik – pioneer of computer vision (?)</a:t>
            </a:r>
          </a:p>
          <a:p>
            <a:r>
              <a:rPr lang="en-US" baseline="0" dirty="0"/>
              <a:t>Tried to coin a ‘Three R’s’ for computer vision. Instead of ‘reading, writing, and arithmetic’….</a:t>
            </a:r>
          </a:p>
          <a:p>
            <a:endParaRPr lang="en-US" baseline="0" dirty="0"/>
          </a:p>
          <a:p>
            <a:r>
              <a:rPr lang="en-US" dirty="0"/>
              <a:t>“For example, in the recent PASCAL benchmark challenge on visual object detection, the average precision for most 3D object categories was under 50%.”</a:t>
            </a:r>
          </a:p>
        </p:txBody>
      </p:sp>
      <p:sp>
        <p:nvSpPr>
          <p:cNvPr id="4" name="Slide Number Placeholder 3"/>
          <p:cNvSpPr>
            <a:spLocks noGrp="1"/>
          </p:cNvSpPr>
          <p:nvPr>
            <p:ph type="sldNum" sz="quarter" idx="10"/>
          </p:nvPr>
        </p:nvSpPr>
        <p:spPr/>
        <p:txBody>
          <a:bodyPr/>
          <a:lstStyle/>
          <a:p>
            <a:fld id="{86C839A6-008C-4A28-B9D2-6B4E741E06E2}" type="slidenum">
              <a:rPr lang="en-US" smtClean="0"/>
              <a:t>37</a:t>
            </a:fld>
            <a:endParaRPr lang="en-US"/>
          </a:p>
        </p:txBody>
      </p:sp>
    </p:spTree>
    <p:extLst>
      <p:ext uri="{BB962C8B-B14F-4D97-AF65-F5344CB8AC3E}">
        <p14:creationId xmlns:p14="http://schemas.microsoft.com/office/powerpoint/2010/main" val="1955062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Wired in the UK</a:t>
            </a:r>
            <a:r>
              <a:rPr lang="en-US" baseline="0" dirty="0"/>
              <a:t> – who is important?</a:t>
            </a:r>
          </a:p>
          <a:p>
            <a:endParaRPr lang="en-US" baseline="0" dirty="0"/>
          </a:p>
          <a:p>
            <a:r>
              <a:rPr lang="en-US" baseline="0" dirty="0"/>
              <a:t>We hear that deep learning is revolutionizing many aspects of computing, so there must be some people on here from deep learning…</a:t>
            </a:r>
          </a:p>
          <a:p>
            <a:endParaRPr lang="en-US" baseline="0" dirty="0"/>
          </a:p>
          <a:p>
            <a:endParaRPr lang="en-US" baseline="0" dirty="0"/>
          </a:p>
          <a:p>
            <a:r>
              <a:rPr lang="en-US" baseline="0" dirty="0"/>
              <a:t>&lt;This whole Wired 100 section was James Hays’ idea; JT added Dennis Hassabis.&gt;</a:t>
            </a:r>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39</a:t>
            </a:fld>
            <a:endParaRPr lang="en-US"/>
          </a:p>
        </p:txBody>
      </p:sp>
    </p:spTree>
    <p:extLst>
      <p:ext uri="{BB962C8B-B14F-4D97-AF65-F5344CB8AC3E}">
        <p14:creationId xmlns:p14="http://schemas.microsoft.com/office/powerpoint/2010/main" val="2288594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 late 2015–16, a number of </a:t>
            </a:r>
            <a:r>
              <a:rPr lang="en-US" dirty="0">
                <a:effectLst/>
                <a:hlinkClick r:id="rId3" tooltip="Snapchat"/>
              </a:rPr>
              <a:t>Snapchat</a:t>
            </a:r>
            <a:r>
              <a:rPr lang="en-US" dirty="0">
                <a:effectLst/>
              </a:rPr>
              <a:t> videos of Khaled's detailing his "key to success" received significant attention on the internet due to his larger than life persona. This newfound online recognition caused him to gain popularity; becoming an "</a:t>
            </a:r>
            <a:r>
              <a:rPr lang="en-US" dirty="0">
                <a:effectLst/>
                <a:hlinkClick r:id="rId4" tooltip="Internet phenomena"/>
              </a:rPr>
              <a:t>internet phenomenon</a:t>
            </a:r>
            <a:r>
              <a:rPr lang="en-US" dirty="0">
                <a:effectLst/>
              </a:rPr>
              <a:t>", with some now describing him as a "living </a:t>
            </a:r>
            <a:r>
              <a:rPr lang="en-US" dirty="0">
                <a:effectLst/>
                <a:hlinkClick r:id="rId5" tooltip="Internet meme"/>
              </a:rPr>
              <a:t>meme</a:t>
            </a:r>
            <a:r>
              <a:rPr lang="en-US" dirty="0">
                <a:effectLst/>
              </a:rPr>
              <a:t>" or </a:t>
            </a:r>
          </a:p>
          <a:p>
            <a:endParaRPr lang="en-US" dirty="0">
              <a:effectLst/>
            </a:endParaRPr>
          </a:p>
          <a:p>
            <a:endParaRPr lang="en-US" dirty="0">
              <a:effectLst/>
            </a:endParaRPr>
          </a:p>
          <a:p>
            <a:r>
              <a:rPr lang="en-US" dirty="0">
                <a:effectLst/>
              </a:rPr>
              <a:t>"meme in human form".</a:t>
            </a:r>
            <a:r>
              <a:rPr lang="en-US" baseline="30000" dirty="0">
                <a:effectLst/>
                <a:hlinkClick r:id="rId6"/>
              </a:rPr>
              <a:t>[56]</a:t>
            </a:r>
            <a:r>
              <a:rPr lang="en-US" baseline="30000" dirty="0">
                <a:effectLst/>
                <a:hlinkClick r:id="rId7"/>
              </a:rPr>
              <a:t>[57]</a:t>
            </a:r>
            <a:r>
              <a:rPr lang="en-US" baseline="30000" dirty="0">
                <a:effectLst/>
                <a:hlinkClick r:id="rId8"/>
              </a:rPr>
              <a:t>[58]</a:t>
            </a:r>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40</a:t>
            </a:fld>
            <a:endParaRPr lang="en-US"/>
          </a:p>
        </p:txBody>
      </p:sp>
    </p:spTree>
    <p:extLst>
      <p:ext uri="{BB962C8B-B14F-4D97-AF65-F5344CB8AC3E}">
        <p14:creationId xmlns:p14="http://schemas.microsoft.com/office/powerpoint/2010/main" val="1152635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work in graphics, vision, and interaction. Generally, that means – if it takes input from a camera, and if the output is visual, then I’m probably interested. If it needs human interaction to achieve a result, or if it produces an interactive system at the end, then I’m probably interested.</a:t>
            </a:r>
          </a:p>
        </p:txBody>
      </p:sp>
      <p:sp>
        <p:nvSpPr>
          <p:cNvPr id="4" name="Slide Number Placeholder 3"/>
          <p:cNvSpPr>
            <a:spLocks noGrp="1"/>
          </p:cNvSpPr>
          <p:nvPr>
            <p:ph type="sldNum" sz="quarter" idx="10"/>
          </p:nvPr>
        </p:nvSpPr>
        <p:spPr/>
        <p:txBody>
          <a:bodyPr/>
          <a:lstStyle/>
          <a:p>
            <a:fld id="{31F73A1C-DE84-4614-889B-41AFC9A58D75}" type="slidenum">
              <a:rPr lang="en-US" smtClean="0"/>
              <a:t>50</a:t>
            </a:fld>
            <a:endParaRPr lang="en-US"/>
          </a:p>
        </p:txBody>
      </p:sp>
    </p:spTree>
    <p:extLst>
      <p:ext uri="{BB962C8B-B14F-4D97-AF65-F5344CB8AC3E}">
        <p14:creationId xmlns:p14="http://schemas.microsoft.com/office/powerpoint/2010/main" val="423773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Jitendra</a:t>
            </a:r>
            <a:r>
              <a:rPr lang="en-US" baseline="0" dirty="0"/>
              <a:t> Malik – pioneer of computer vision (?)</a:t>
            </a:r>
          </a:p>
          <a:p>
            <a:r>
              <a:rPr lang="en-US" baseline="0" dirty="0"/>
              <a:t>Tried to coin a ‘Three R’s’ for computer vision. Instead of ‘reading, writing, and arithmetic’….</a:t>
            </a:r>
          </a:p>
          <a:p>
            <a:endParaRPr lang="en-US" baseline="0" dirty="0"/>
          </a:p>
          <a:p>
            <a:r>
              <a:rPr lang="en-US" dirty="0"/>
              <a:t>“For example, in the recent PASCAL benchmark challenge on visual object detection, the average precision for most 3D object categories was under 50%.”</a:t>
            </a:r>
          </a:p>
        </p:txBody>
      </p:sp>
      <p:sp>
        <p:nvSpPr>
          <p:cNvPr id="4" name="Slide Number Placeholder 3"/>
          <p:cNvSpPr>
            <a:spLocks noGrp="1"/>
          </p:cNvSpPr>
          <p:nvPr>
            <p:ph type="sldNum" sz="quarter" idx="10"/>
          </p:nvPr>
        </p:nvSpPr>
        <p:spPr/>
        <p:txBody>
          <a:bodyPr/>
          <a:lstStyle/>
          <a:p>
            <a:fld id="{86C839A6-008C-4A28-B9D2-6B4E741E06E2}" type="slidenum">
              <a:rPr lang="en-US" smtClean="0"/>
              <a:t>4</a:t>
            </a:fld>
            <a:endParaRPr lang="en-US"/>
          </a:p>
        </p:txBody>
      </p:sp>
    </p:spTree>
    <p:extLst>
      <p:ext uri="{BB962C8B-B14F-4D97-AF65-F5344CB8AC3E}">
        <p14:creationId xmlns:p14="http://schemas.microsoft.com/office/powerpoint/2010/main" val="3789850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7BD416FA-368F-4DD3-B68D-BEBC34F8981B}" type="slidenum">
              <a:rPr lang="en-US">
                <a:solidFill>
                  <a:prstClr val="black"/>
                </a:solidFill>
              </a:rPr>
              <a:pPr>
                <a:defRPr/>
              </a:pPr>
              <a:t>58</a:t>
            </a:fld>
            <a:endParaRPr lang="en-US">
              <a:solidFill>
                <a:prstClr val="black"/>
              </a:solidFill>
            </a:endParaRPr>
          </a:p>
        </p:txBody>
      </p:sp>
    </p:spTree>
    <p:extLst>
      <p:ext uri="{BB962C8B-B14F-4D97-AF65-F5344CB8AC3E}">
        <p14:creationId xmlns:p14="http://schemas.microsoft.com/office/powerpoint/2010/main" val="4662094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rct=j&amp;q=&amp;esrc=s&amp;source=images&amp;cd=&amp;cad=rja&amp;uact=8&amp;ved=0ahUKEwjWpuPJ3t3RAhXDQSYKHQ7BDNcQjRwIBw&amp;url=https%3A%2F%2Fwww.youtube.com%2Fwatch%3Fv%3DbEUX_56Lojc&amp;psig=AFQjCNE1JNwxCiwsH5qGq84B8O7xf7TOdQ&amp;ust=1485448886394972</a:t>
            </a:r>
          </a:p>
        </p:txBody>
      </p:sp>
      <p:sp>
        <p:nvSpPr>
          <p:cNvPr id="4" name="Slide Number Placeholder 3"/>
          <p:cNvSpPr>
            <a:spLocks noGrp="1"/>
          </p:cNvSpPr>
          <p:nvPr>
            <p:ph type="sldNum" sz="quarter" idx="10"/>
          </p:nvPr>
        </p:nvSpPr>
        <p:spPr/>
        <p:txBody>
          <a:bodyPr/>
          <a:lstStyle/>
          <a:p>
            <a:fld id="{86C839A6-008C-4A28-B9D2-6B4E741E06E2}" type="slidenum">
              <a:rPr lang="en-US" smtClean="0"/>
              <a:t>71</a:t>
            </a:fld>
            <a:endParaRPr lang="en-US"/>
          </a:p>
        </p:txBody>
      </p:sp>
    </p:spTree>
    <p:extLst>
      <p:ext uri="{BB962C8B-B14F-4D97-AF65-F5344CB8AC3E}">
        <p14:creationId xmlns:p14="http://schemas.microsoft.com/office/powerpoint/2010/main" val="390212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Jitendra</a:t>
            </a:r>
            <a:r>
              <a:rPr lang="en-US" baseline="0" dirty="0"/>
              <a:t> Malik – pioneer of computer vision (?)</a:t>
            </a:r>
          </a:p>
          <a:p>
            <a:r>
              <a:rPr lang="en-US" baseline="0" dirty="0"/>
              <a:t>Tried to coin a ‘Three R’s’ for computer vision. Instead of ‘reading, writing, and arithmetic’….</a:t>
            </a:r>
          </a:p>
          <a:p>
            <a:endParaRPr lang="en-US" baseline="0" dirty="0"/>
          </a:p>
          <a:p>
            <a:r>
              <a:rPr lang="en-US" dirty="0"/>
              <a:t>“For example, in the recent PASCAL benchmark challenge on visual object detection, the average precision for most 3D object categories was under 50%.”</a:t>
            </a:r>
          </a:p>
        </p:txBody>
      </p:sp>
      <p:sp>
        <p:nvSpPr>
          <p:cNvPr id="4" name="Slide Number Placeholder 3"/>
          <p:cNvSpPr>
            <a:spLocks noGrp="1"/>
          </p:cNvSpPr>
          <p:nvPr>
            <p:ph type="sldNum" sz="quarter" idx="10"/>
          </p:nvPr>
        </p:nvSpPr>
        <p:spPr/>
        <p:txBody>
          <a:bodyPr/>
          <a:lstStyle/>
          <a:p>
            <a:fld id="{86C839A6-008C-4A28-B9D2-6B4E741E06E2}" type="slidenum">
              <a:rPr lang="en-US" smtClean="0"/>
              <a:t>5</a:t>
            </a:fld>
            <a:endParaRPr lang="en-US"/>
          </a:p>
        </p:txBody>
      </p:sp>
    </p:spTree>
    <p:extLst>
      <p:ext uri="{BB962C8B-B14F-4D97-AF65-F5344CB8AC3E}">
        <p14:creationId xmlns:p14="http://schemas.microsoft.com/office/powerpoint/2010/main" val="1948302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think about this question individually for a minute.</a:t>
            </a:r>
          </a:p>
          <a:p>
            <a:r>
              <a:rPr lang="en-US" baseline="0" dirty="0"/>
              <a:t>Now, in pairs, and that means potentially turning around in your seat, greet your neighbor, and please discuss your thoughts.</a:t>
            </a:r>
          </a:p>
          <a:p>
            <a:endParaRPr lang="en-US" baseline="0" dirty="0"/>
          </a:p>
          <a:p>
            <a:r>
              <a:rPr lang="en-US" baseline="0" dirty="0"/>
              <a:t>Board exercise: canvass the room. Write everything on the board that they come up with; put it into three R categories (many are in multiple).</a:t>
            </a:r>
          </a:p>
          <a:p>
            <a:r>
              <a:rPr lang="en-US" baseline="0" dirty="0"/>
              <a:t>Call up help from a TA to write on the board.</a:t>
            </a:r>
          </a:p>
        </p:txBody>
      </p:sp>
      <p:sp>
        <p:nvSpPr>
          <p:cNvPr id="4" name="Slide Number Placeholder 3"/>
          <p:cNvSpPr>
            <a:spLocks noGrp="1"/>
          </p:cNvSpPr>
          <p:nvPr>
            <p:ph type="sldNum" sz="quarter" idx="10"/>
          </p:nvPr>
        </p:nvSpPr>
        <p:spPr/>
        <p:txBody>
          <a:bodyPr/>
          <a:lstStyle/>
          <a:p>
            <a:fld id="{86C839A6-008C-4A28-B9D2-6B4E741E06E2}" type="slidenum">
              <a:rPr lang="en-US" smtClean="0"/>
              <a:t>6</a:t>
            </a:fld>
            <a:endParaRPr lang="en-US"/>
          </a:p>
        </p:txBody>
      </p:sp>
    </p:spTree>
    <p:extLst>
      <p:ext uri="{BB962C8B-B14F-4D97-AF65-F5344CB8AC3E}">
        <p14:creationId xmlns:p14="http://schemas.microsoft.com/office/powerpoint/2010/main" val="3135171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a:t>
            </a:r>
            <a:r>
              <a:rPr lang="en-US" baseline="0" dirty="0"/>
              <a:t> made a 10-minute list of all the existing applications that he could think of which used computer vision.</a:t>
            </a:r>
            <a:endParaRPr lang="en-US" dirty="0"/>
          </a:p>
        </p:txBody>
      </p:sp>
      <p:sp>
        <p:nvSpPr>
          <p:cNvPr id="4" name="Slide Number Placeholder 3"/>
          <p:cNvSpPr>
            <a:spLocks noGrp="1"/>
          </p:cNvSpPr>
          <p:nvPr>
            <p:ph type="sldNum" sz="quarter" idx="10"/>
          </p:nvPr>
        </p:nvSpPr>
        <p:spPr/>
        <p:txBody>
          <a:bodyPr/>
          <a:lstStyle/>
          <a:p>
            <a:fld id="{86C839A6-008C-4A28-B9D2-6B4E741E06E2}" type="slidenum">
              <a:rPr lang="en-US" smtClean="0"/>
              <a:t>7</a:t>
            </a:fld>
            <a:endParaRPr lang="en-US"/>
          </a:p>
        </p:txBody>
      </p:sp>
    </p:spTree>
    <p:extLst>
      <p:ext uri="{BB962C8B-B14F-4D97-AF65-F5344CB8AC3E}">
        <p14:creationId xmlns:p14="http://schemas.microsoft.com/office/powerpoint/2010/main" val="455211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9EA53EF-9B7D-45A1-95DF-EC0072083AD3}" type="slidenum">
              <a:rPr lang="en-US">
                <a:solidFill>
                  <a:prstClr val="black"/>
                </a:solidFill>
              </a:rPr>
              <a:pPr>
                <a:defRPr/>
              </a:pPr>
              <a:t>8</a:t>
            </a:fld>
            <a:endParaRPr lang="en-US">
              <a:solidFill>
                <a:prstClr val="black"/>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If you see a little ‘JH’ in the corner of the slides,</a:t>
            </a:r>
            <a:r>
              <a:rPr lang="en-US" baseline="0" dirty="0"/>
              <a:t> then it means it was taken piecemeal from James Hays’ old class. Thank you to him and his course staff, over many years.</a:t>
            </a:r>
            <a:endParaRPr lang="en-US" dirty="0"/>
          </a:p>
        </p:txBody>
      </p:sp>
    </p:spTree>
    <p:extLst>
      <p:ext uri="{BB962C8B-B14F-4D97-AF65-F5344CB8AC3E}">
        <p14:creationId xmlns:p14="http://schemas.microsoft.com/office/powerpoint/2010/main" val="1658898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7D5A03B-08FB-451F-BD92-52AFF74ACA54}" type="slidenum">
              <a:rPr lang="en-US">
                <a:solidFill>
                  <a:prstClr val="black"/>
                </a:solidFill>
              </a:rPr>
              <a:pPr>
                <a:defRPr/>
              </a:pPr>
              <a:t>9</a:t>
            </a:fld>
            <a:endParaRPr lang="en-US">
              <a:solidFill>
                <a:prstClr val="black"/>
              </a:solidFill>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a:t>https://www.google.com/url?sa=i&amp;rct=j&amp;q=&amp;esrc=s&amp;source=images&amp;cd=&amp;cad=rja&amp;uact=8&amp;ved=0ahUKEwjPu6nd1N3RAhVK7iYKHWSoDyAQjRwIBw&amp;url=http%3A%2F%2Fforum.xda-developers.com%2Fshowthread.php%3Ft%3D1469709&amp;bvm=bv.145063293,d.eWE&amp;psig=AFQjCNEE8xqcq-R_KwPK2wc0Myo9pkI5Sg&amp;ust=1485446226449425</a:t>
            </a:r>
          </a:p>
          <a:p>
            <a:pPr eaLnBrk="1" hangingPunct="1"/>
            <a:endParaRPr lang="en-US" dirty="0"/>
          </a:p>
          <a:p>
            <a:pPr eaLnBrk="1" hangingPunct="1"/>
            <a:endParaRPr lang="en-US" dirty="0"/>
          </a:p>
          <a:p>
            <a:pPr eaLnBrk="1" hangingPunct="1"/>
            <a:endParaRPr lang="en-US" dirty="0"/>
          </a:p>
          <a:p>
            <a:pPr eaLnBrk="1" hangingPunct="1"/>
            <a:r>
              <a:rPr lang="en-US" dirty="0"/>
              <a:t>Why would this be useful?  Main reason is focus.  Also enables “smart” cropping.</a:t>
            </a:r>
          </a:p>
        </p:txBody>
      </p:sp>
    </p:spTree>
    <p:extLst>
      <p:ext uri="{BB962C8B-B14F-4D97-AF65-F5344CB8AC3E}">
        <p14:creationId xmlns:p14="http://schemas.microsoft.com/office/powerpoint/2010/main" val="2214787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E6D6FB3-47F3-4646-932B-1BE4AE028EA9}" type="datetimeFigureOut">
              <a:rPr lang="en-US">
                <a:solidFill>
                  <a:prstClr val="black">
                    <a:tint val="75000"/>
                  </a:prstClr>
                </a:solidFill>
              </a:rPr>
              <a:pPr>
                <a:def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28CD94A-2C6B-4DF6-871F-7769C9B8A21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F7918F93-C341-4EB0-90ED-80D2F37FD3C1}" type="datetimeFigureOut">
              <a:rPr lang="en-US">
                <a:solidFill>
                  <a:prstClr val="black">
                    <a:tint val="75000"/>
                  </a:prstClr>
                </a:solidFill>
              </a:rPr>
              <a:pPr>
                <a:def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446044A-196B-42E3-9270-AF8BCFBE168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57F1927-EE98-41CA-9555-CC0AE1322754}" type="datetimeFigureOut">
              <a:rPr lang="en-US">
                <a:solidFill>
                  <a:prstClr val="black">
                    <a:tint val="75000"/>
                  </a:prstClr>
                </a:solidFill>
              </a:rPr>
              <a:pPr>
                <a:def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8491543-5E52-45B1-8835-521D57B7142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E7DFFBA-A9B8-4DFE-A883-23A264947ABB}" type="datetimeFigureOut">
              <a:rPr lang="en-US">
                <a:solidFill>
                  <a:prstClr val="black">
                    <a:tint val="75000"/>
                  </a:prstClr>
                </a:solidFill>
              </a:rPr>
              <a:pPr>
                <a:defRPr/>
              </a:pPr>
              <a:t>1/24/2017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7CDB326-25EC-4715-B256-DD324C59909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7D38E61-1AB8-4719-AA18-2F1A2E2A1AA8}" type="datetimeFigureOut">
              <a:rPr lang="en-US">
                <a:solidFill>
                  <a:prstClr val="black">
                    <a:tint val="75000"/>
                  </a:prstClr>
                </a:solidFill>
              </a:rPr>
              <a:pPr>
                <a:defRPr/>
              </a:pPr>
              <a:t>1/24/2017</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A3ED1F38-FE73-4530-972D-B5896288F8D1}"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F3F1C6D-9305-4F92-9FFF-44BFD78DE8DA}" type="datetimeFigureOut">
              <a:rPr lang="en-US">
                <a:solidFill>
                  <a:prstClr val="black">
                    <a:tint val="75000"/>
                  </a:prstClr>
                </a:solidFill>
              </a:rPr>
              <a:pPr>
                <a:defRPr/>
              </a:pPr>
              <a:t>1/24/2017</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4BEA10E8-845B-4F12-A45E-E9D8AFA2CA47}"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306D4F9-3AFD-45DE-90B9-958DFC7ECA09}" type="datetimeFigureOut">
              <a:rPr lang="en-US">
                <a:solidFill>
                  <a:prstClr val="black">
                    <a:tint val="75000"/>
                  </a:prstClr>
                </a:solidFill>
              </a:rPr>
              <a:pPr>
                <a:defRPr/>
              </a:pPr>
              <a:t>1/24/2017</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2A54D1D3-1FF9-4A54-A838-C942B77D6FCF}"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6550616-C8AD-48B9-B76F-88FA806AEEEA}" type="datetimeFigureOut">
              <a:rPr lang="en-US">
                <a:solidFill>
                  <a:prstClr val="black">
                    <a:tint val="75000"/>
                  </a:prstClr>
                </a:solidFill>
              </a:rPr>
              <a:pPr>
                <a:defRPr/>
              </a:pPr>
              <a:t>1/24/2017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713D15C-E520-46F1-8E8A-9D8432F63E12}"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A5B1031-02B1-4B22-9EEE-5AE2B922B597}" type="datetimeFigureOut">
              <a:rPr lang="en-US">
                <a:solidFill>
                  <a:prstClr val="black">
                    <a:tint val="75000"/>
                  </a:prstClr>
                </a:solidFill>
              </a:rPr>
              <a:pPr>
                <a:defRPr/>
              </a:pPr>
              <a:t>1/24/2017</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2D4BF9D-A3E0-47BC-A209-31556D4803A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216563C-EAC2-4DCF-B523-0E7486BA2411}" type="datetimeFigureOut">
              <a:rPr lang="en-US">
                <a:solidFill>
                  <a:prstClr val="black">
                    <a:tint val="75000"/>
                  </a:prstClr>
                </a:solidFill>
              </a:rPr>
              <a:pPr>
                <a:def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6F45124-8F79-47CD-9108-F31BC3CF0719}"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5AFC4EB-9E26-4046-B3F2-C3B0FEBE00F6}" type="datetimeFigureOut">
              <a:rPr lang="en-US">
                <a:solidFill>
                  <a:prstClr val="black">
                    <a:tint val="75000"/>
                  </a:prstClr>
                </a:solidFill>
              </a:rPr>
              <a:pPr>
                <a:def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334D376-153D-4A5D-BD50-A8A321ED4D1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40007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30278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0385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45445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5" y="2174876"/>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49313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6640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0887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37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23324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47125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648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BFB2DA7-57E5-4DD9-9CC6-625DF2779305}" type="datetimeFigureOut">
              <a:rPr lang="en-US">
                <a:solidFill>
                  <a:prstClr val="black">
                    <a:tint val="75000"/>
                  </a:prstClr>
                </a:solidFill>
              </a:rPr>
              <a:pPr>
                <a:defRPr/>
              </a:pPr>
              <a:t>1/24/2017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2F93EFA-51EA-439B-83F4-BECA7EE6E4C3}"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1/24/2017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1D8BD707-D9CF-40AE-B4C6-C98DA3205C09}" type="datetimeFigureOut">
              <a:rPr lang="en-US" smtClean="0">
                <a:solidFill>
                  <a:prstClr val="black">
                    <a:tint val="75000"/>
                  </a:prstClr>
                </a:solidFill>
              </a:rPr>
              <a:pPr defTabSz="685800"/>
              <a:t>1/24/2017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6F15528-21DE-4FAA-801E-634DDDAF4B2B}"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84774513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tags" Target="../tags/tag11.xml"/><Relationship Id="rId7" Type="http://schemas.openxmlformats.org/officeDocument/2006/relationships/notesSlide" Target="../notesSlides/notesSlide1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5" Type="http://schemas.openxmlformats.org/officeDocument/2006/relationships/tags" Target="../tags/tag13.xml"/><Relationship Id="rId10" Type="http://schemas.openxmlformats.org/officeDocument/2006/relationships/hyperlink" Target="http://www.sonystyle.com/webapp/wcs/stores/servlet/ProductDisplay?catalogId=10551&amp;storeId=10151&amp;productId=8198552921665200469&amp;langId=-1" TargetMode="External"/><Relationship Id="rId4" Type="http://schemas.openxmlformats.org/officeDocument/2006/relationships/tags" Target="../tags/tag12.xml"/><Relationship Id="rId9" Type="http://schemas.openxmlformats.org/officeDocument/2006/relationships/image" Target="../media/image13.wmf"/></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hyperlink" Target="http://www.evolution.com/products/lanehawk/" TargetMode="Externa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4.jpe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19.xml"/><Relationship Id="rId7" Type="http://schemas.openxmlformats.org/officeDocument/2006/relationships/notesSlide" Target="../notesSlides/notesSlide15.xml"/><Relationship Id="rId12" Type="http://schemas.openxmlformats.org/officeDocument/2006/relationships/hyperlink" Target="http://en.wikipedia.org/wiki/Afghan_Girl_(photo)" TargetMode="Externa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2.xml"/><Relationship Id="rId11" Type="http://schemas.openxmlformats.org/officeDocument/2006/relationships/hyperlink" Target="http://www.cl.cam.ac.uk/~jgd1000/afghan.html" TargetMode="External"/><Relationship Id="rId5" Type="http://schemas.openxmlformats.org/officeDocument/2006/relationships/tags" Target="../tags/tag21.xml"/><Relationship Id="rId10" Type="http://schemas.openxmlformats.org/officeDocument/2006/relationships/image" Target="../media/image17.jpeg"/><Relationship Id="rId4" Type="http://schemas.openxmlformats.org/officeDocument/2006/relationships/tags" Target="../tags/tag20.xml"/><Relationship Id="rId9"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1.jpg"/><Relationship Id="rId5" Type="http://schemas.openxmlformats.org/officeDocument/2006/relationships/hyperlink" Target="http://www.google.com/mobile/goggles/#text" TargetMode="Externa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5.jpg"/><Relationship Id="rId2" Type="http://schemas.openxmlformats.org/officeDocument/2006/relationships/slideLayout" Target="../slideLayouts/slideLayout2.xml"/><Relationship Id="rId1" Type="http://schemas.openxmlformats.org/officeDocument/2006/relationships/video" Target="file:///C:\Users\Hoiem\Documents\Classes\Spring11%20-%20Computer%20Vision\materials\stpeters.avi" TargetMode="Externa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30.jp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8CTJL5lUjHg" TargetMode="External"/><Relationship Id="rId7" Type="http://schemas.openxmlformats.org/officeDocument/2006/relationships/image" Target="../media/image34.gif"/><Relationship Id="rId2" Type="http://schemas.openxmlformats.org/officeDocument/2006/relationships/hyperlink" Target="http://www.youtube.com/watch?feature=iv&amp;v=fQ59dXOo63o" TargetMode="Externa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hyperlink" Target="http://www.youtube.com/watch?v=w8BmgtMKFbY" TargetMode="External"/><Relationship Id="rId4" Type="http://schemas.openxmlformats.org/officeDocument/2006/relationships/hyperlink" Target="http://www.youtube.com/watch?v=7QrnwoO1-8A"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www.howstuffworks.com/first-down-line.htm" TargetMode="External"/><Relationship Id="rId3" Type="http://schemas.openxmlformats.org/officeDocument/2006/relationships/tags" Target="../tags/tag31.xml"/><Relationship Id="rId7" Type="http://schemas.openxmlformats.org/officeDocument/2006/relationships/image" Target="../media/image35.jpe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28.xml"/><Relationship Id="rId5" Type="http://schemas.openxmlformats.org/officeDocument/2006/relationships/slideLayout" Target="../slideLayouts/slideLayout2.xml"/><Relationship Id="rId10" Type="http://schemas.openxmlformats.org/officeDocument/2006/relationships/hyperlink" Target="http://www.sportvision.com/video.html" TargetMode="External"/><Relationship Id="rId4" Type="http://schemas.openxmlformats.org/officeDocument/2006/relationships/tags" Target="../tags/tag32.xml"/><Relationship Id="rId9" Type="http://schemas.openxmlformats.org/officeDocument/2006/relationships/hyperlink" Target="http://www.howstuffworks.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5.xml"/><Relationship Id="rId7" Type="http://schemas.openxmlformats.org/officeDocument/2006/relationships/notesSlide" Target="../notesSlides/notesSlide2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6.xml"/><Relationship Id="rId5" Type="http://schemas.openxmlformats.org/officeDocument/2006/relationships/tags" Target="../tags/tag37.xml"/><Relationship Id="rId10" Type="http://schemas.openxmlformats.org/officeDocument/2006/relationships/hyperlink" Target="http://groups.csail.mit.edu/vision/medical-vision/surgery/surgical_navigation.html" TargetMode="External"/><Relationship Id="rId4" Type="http://schemas.openxmlformats.org/officeDocument/2006/relationships/tags" Target="../tags/tag36.xml"/><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hyperlink" Target="http://www.ri.cmu.edu/pubs/pub_5719.html" TargetMode="External"/><Relationship Id="rId3" Type="http://schemas.openxmlformats.org/officeDocument/2006/relationships/tags" Target="../tags/tag40.xml"/><Relationship Id="rId7" Type="http://schemas.openxmlformats.org/officeDocument/2006/relationships/image" Target="../media/image42.jpe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tags" Target="../tags/tag41.xml"/><Relationship Id="rId9" Type="http://schemas.openxmlformats.org/officeDocument/2006/relationships/hyperlink" Target="http://marsrovers.jpl.nasa.gov/gallery/images.html" TargetMode="Externa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hyperlink" Target="http://upload.wikimedia.org/wikipedia/commons/d/d8/NASA_Mars_Rover.jpg" TargetMode="External"/><Relationship Id="rId18" Type="http://schemas.openxmlformats.org/officeDocument/2006/relationships/image" Target="../media/image46.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hyperlink" Target="http://www.robocup.org/" TargetMode="External"/><Relationship Id="rId17" Type="http://schemas.openxmlformats.org/officeDocument/2006/relationships/hyperlink" Target="http://stair.stanford.edu/" TargetMode="External"/><Relationship Id="rId2" Type="http://schemas.openxmlformats.org/officeDocument/2006/relationships/tags" Target="../tags/tag43.xml"/><Relationship Id="rId16" Type="http://schemas.openxmlformats.org/officeDocument/2006/relationships/image" Target="../media/image45.jpe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43.jpeg"/><Relationship Id="rId5" Type="http://schemas.openxmlformats.org/officeDocument/2006/relationships/tags" Target="../tags/tag46.xml"/><Relationship Id="rId15" Type="http://schemas.openxmlformats.org/officeDocument/2006/relationships/hyperlink" Target="http://en.wikipedia.org/wiki/Spirit_rover" TargetMode="External"/><Relationship Id="rId10" Type="http://schemas.openxmlformats.org/officeDocument/2006/relationships/hyperlink" Target="UNSW_CMU.mpg" TargetMode="External"/><Relationship Id="rId19" Type="http://schemas.openxmlformats.org/officeDocument/2006/relationships/image" Target="../media/image47.png"/><Relationship Id="rId4" Type="http://schemas.openxmlformats.org/officeDocument/2006/relationships/tags" Target="../tags/tag45.xml"/><Relationship Id="rId9" Type="http://schemas.openxmlformats.org/officeDocument/2006/relationships/notesSlide" Target="../notesSlides/notesSlide34.xml"/><Relationship Id="rId1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image" Target="../media/image49.jp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0.jpe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png"/></Relationships>
</file>

<file path=ppt/slides/_rels/slide56.xml.rels><?xml version="1.0" encoding="UTF-8" standalone="yes"?>
<Relationships xmlns="http://schemas.openxmlformats.org/package/2006/relationships"><Relationship Id="rId2" Type="http://schemas.openxmlformats.org/officeDocument/2006/relationships/hyperlink" Target="mailto:james_tompkin@brown.edu"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hyperlink" Target="mailto:cs1430tas@lists.brown.edu" TargetMode="Externa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hyperlink" Target="http://szeliski.org/Book/" TargetMode="External"/><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8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3.xml"/><Relationship Id="rId7" Type="http://schemas.openxmlformats.org/officeDocument/2006/relationships/slideLayout" Target="../slideLayouts/slideLayout6.xml"/><Relationship Id="rId12" Type="http://schemas.openxmlformats.org/officeDocument/2006/relationships/hyperlink" Target="http://en.wikipedia.org/wiki/Automatic_number_plate_recognition"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hyperlink" Target="http://www.research.att.com/~yann" TargetMode="External"/><Relationship Id="rId4" Type="http://schemas.openxmlformats.org/officeDocument/2006/relationships/tags" Target="../tags/tag4.xml"/><Relationship Id="rId9"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65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6750"/>
            <a:ext cx="9144000" cy="5144500"/>
          </a:xfrm>
          <a:prstGeom prst="rect">
            <a:avLst/>
          </a:prstGeom>
        </p:spPr>
      </p:pic>
      <p:sp>
        <p:nvSpPr>
          <p:cNvPr id="8" name="Rectangle 7"/>
          <p:cNvSpPr/>
          <p:nvPr/>
        </p:nvSpPr>
        <p:spPr>
          <a:xfrm>
            <a:off x="4419600" y="0"/>
            <a:ext cx="4495800" cy="6858000"/>
          </a:xfrm>
          <a:prstGeom prst="rect">
            <a:avLst/>
          </a:prstGeom>
          <a:solidFill>
            <a:srgbClr val="183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86075" y="1800616"/>
            <a:ext cx="5579269" cy="3057134"/>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75" y="1800617"/>
            <a:ext cx="1866900" cy="1866900"/>
          </a:xfrm>
          <a:prstGeom prst="rect">
            <a:avLst/>
          </a:prstGeom>
        </p:spPr>
      </p:pic>
    </p:spTree>
    <p:extLst>
      <p:ext uri="{BB962C8B-B14F-4D97-AF65-F5344CB8AC3E}">
        <p14:creationId xmlns:p14="http://schemas.microsoft.com/office/powerpoint/2010/main" val="3841247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5" y="2462212"/>
            <a:ext cx="5629275" cy="307181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175" y="1247775"/>
            <a:ext cx="971550" cy="971550"/>
          </a:xfrm>
          <a:prstGeom prst="rect">
            <a:avLst/>
          </a:prstGeom>
        </p:spPr>
      </p:pic>
    </p:spTree>
    <p:extLst>
      <p:ext uri="{BB962C8B-B14F-4D97-AF65-F5344CB8AC3E}">
        <p14:creationId xmlns:p14="http://schemas.microsoft.com/office/powerpoint/2010/main" val="4052902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912144"/>
            <a:ext cx="2028825" cy="36218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75" y="2462212"/>
            <a:ext cx="5629275" cy="307181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175" y="1247775"/>
            <a:ext cx="971550" cy="971550"/>
          </a:xfrm>
          <a:prstGeom prst="rect">
            <a:avLst/>
          </a:prstGeom>
        </p:spPr>
      </p:pic>
    </p:spTree>
    <p:extLst>
      <p:ext uri="{BB962C8B-B14F-4D97-AF65-F5344CB8AC3E}">
        <p14:creationId xmlns:p14="http://schemas.microsoft.com/office/powerpoint/2010/main" val="680208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custDataLst>
              <p:tags r:id="rId1"/>
            </p:custDataLst>
          </p:nvPr>
        </p:nvSpPr>
        <p:spPr/>
        <p:txBody>
          <a:bodyPr/>
          <a:lstStyle/>
          <a:p>
            <a:pPr eaLnBrk="1" hangingPunct="1"/>
            <a:r>
              <a:rPr lang="en-US" dirty="0"/>
              <a:t>Smile detection</a:t>
            </a:r>
          </a:p>
        </p:txBody>
      </p:sp>
      <p:sp>
        <p:nvSpPr>
          <p:cNvPr id="23555" name="Rectangle 3"/>
          <p:cNvSpPr>
            <a:spLocks noGrp="1" noChangeArrowheads="1"/>
          </p:cNvSpPr>
          <p:nvPr>
            <p:ph type="body" idx="1"/>
            <p:custDataLst>
              <p:tags r:id="rId2"/>
            </p:custDataLst>
          </p:nvPr>
        </p:nvSpPr>
        <p:spPr/>
        <p:txBody>
          <a:bodyPr/>
          <a:lstStyle/>
          <a:p>
            <a:pPr eaLnBrk="1" hangingPunct="1"/>
            <a:endParaRPr lang="en-US"/>
          </a:p>
        </p:txBody>
      </p:sp>
      <p:pic>
        <p:nvPicPr>
          <p:cNvPr id="23556" name="Picture 6"/>
          <p:cNvPicPr>
            <a:picLocks noChangeAspect="1" noChangeArrowheads="1"/>
          </p:cNvPicPr>
          <p:nvPr>
            <p:custDataLst>
              <p:tags r:id="rId3"/>
            </p:custDataLst>
          </p:nvPr>
        </p:nvPicPr>
        <p:blipFill>
          <a:blip r:embed="rId8" cstate="print"/>
          <a:srcRect/>
          <a:stretch>
            <a:fillRect/>
          </a:stretch>
        </p:blipFill>
        <p:spPr bwMode="auto">
          <a:xfrm>
            <a:off x="849313" y="2170113"/>
            <a:ext cx="7443787" cy="3240087"/>
          </a:xfrm>
          <a:prstGeom prst="rect">
            <a:avLst/>
          </a:prstGeom>
          <a:noFill/>
          <a:ln w="9525">
            <a:noFill/>
            <a:miter lim="800000"/>
            <a:headEnd/>
            <a:tailEnd/>
          </a:ln>
        </p:spPr>
      </p:pic>
      <p:pic>
        <p:nvPicPr>
          <p:cNvPr id="23557" name="Picture 7"/>
          <p:cNvPicPr>
            <a:picLocks noChangeAspect="1" noChangeArrowheads="1"/>
          </p:cNvPicPr>
          <p:nvPr>
            <p:custDataLst>
              <p:tags r:id="rId4"/>
            </p:custDataLst>
          </p:nvPr>
        </p:nvPicPr>
        <p:blipFill>
          <a:blip r:embed="rId9" cstate="print"/>
          <a:srcRect/>
          <a:stretch>
            <a:fillRect/>
          </a:stretch>
        </p:blipFill>
        <p:spPr bwMode="auto">
          <a:xfrm>
            <a:off x="838200" y="1143000"/>
            <a:ext cx="7467600" cy="1050925"/>
          </a:xfrm>
          <a:prstGeom prst="rect">
            <a:avLst/>
          </a:prstGeom>
          <a:noFill/>
          <a:ln w="9525">
            <a:noFill/>
            <a:miter lim="800000"/>
            <a:headEnd/>
            <a:tailEnd/>
          </a:ln>
        </p:spPr>
      </p:pic>
      <p:sp>
        <p:nvSpPr>
          <p:cNvPr id="23558" name="Rectangle 8"/>
          <p:cNvSpPr>
            <a:spLocks noChangeArrowheads="1"/>
          </p:cNvSpPr>
          <p:nvPr>
            <p:custDataLst>
              <p:tags r:id="rId5"/>
            </p:custDataLst>
          </p:nvPr>
        </p:nvSpPr>
        <p:spPr bwMode="auto">
          <a:xfrm>
            <a:off x="2051050" y="6278563"/>
            <a:ext cx="4730750" cy="396875"/>
          </a:xfrm>
          <a:prstGeom prst="rect">
            <a:avLst/>
          </a:prstGeom>
          <a:noFill/>
          <a:ln w="9525">
            <a:noFill/>
            <a:miter lim="800000"/>
            <a:headEnd/>
            <a:tailEnd/>
          </a:ln>
        </p:spPr>
        <p:txBody>
          <a:bodyPr wrap="none" anchor="ctr">
            <a:spAutoFit/>
          </a:bodyPr>
          <a:lstStyle/>
          <a:p>
            <a:pPr fontAlgn="base">
              <a:spcBef>
                <a:spcPct val="0"/>
              </a:spcBef>
              <a:spcAft>
                <a:spcPct val="0"/>
              </a:spcAft>
            </a:pPr>
            <a:r>
              <a:rPr lang="en-US" sz="2000">
                <a:solidFill>
                  <a:prstClr val="black"/>
                </a:solidFill>
                <a:latin typeface="Arial" charset="0"/>
                <a:hlinkClick r:id="rId10"/>
              </a:rPr>
              <a:t>Sony Cyber-shot® T70 Digital Still Camera </a:t>
            </a:r>
            <a:endParaRPr lang="en-US" sz="2000">
              <a:solidFill>
                <a:prstClr val="black"/>
              </a:solidFill>
              <a:latin typeface="Arial" charset="0"/>
            </a:endParaRPr>
          </a:p>
        </p:txBody>
      </p:sp>
      <p:sp>
        <p:nvSpPr>
          <p:cNvPr id="8" name="TextBox 7"/>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385441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custDataLst>
              <p:tags r:id="rId1"/>
            </p:custDataLst>
          </p:nvPr>
        </p:nvSpPr>
        <p:spPr/>
        <p:txBody>
          <a:bodyPr>
            <a:normAutofit fontScale="90000"/>
          </a:bodyPr>
          <a:lstStyle/>
          <a:p>
            <a:pPr eaLnBrk="1" hangingPunct="1"/>
            <a:r>
              <a:rPr lang="en-US"/>
              <a:t>Object recognition (in supermarkets)</a:t>
            </a:r>
          </a:p>
        </p:txBody>
      </p:sp>
      <p:pic>
        <p:nvPicPr>
          <p:cNvPr id="24580" name="Picture 5" descr="Detection of Bottom of the Cart Loss in Retail Checkout"/>
          <p:cNvPicPr>
            <a:picLocks noChangeAspect="1" noChangeArrowheads="1"/>
          </p:cNvPicPr>
          <p:nvPr>
            <p:custDataLst>
              <p:tags r:id="rId2"/>
            </p:custDataLst>
          </p:nvPr>
        </p:nvPicPr>
        <p:blipFill>
          <a:blip r:embed="rId6" cstate="print"/>
          <a:srcRect/>
          <a:stretch>
            <a:fillRect/>
          </a:stretch>
        </p:blipFill>
        <p:spPr bwMode="auto">
          <a:xfrm>
            <a:off x="2711450" y="1219200"/>
            <a:ext cx="2774950" cy="3295650"/>
          </a:xfrm>
          <a:prstGeom prst="rect">
            <a:avLst/>
          </a:prstGeom>
          <a:noFill/>
          <a:ln w="9525">
            <a:noFill/>
            <a:miter lim="800000"/>
            <a:headEnd/>
            <a:tailEnd/>
          </a:ln>
        </p:spPr>
      </p:pic>
      <p:sp>
        <p:nvSpPr>
          <p:cNvPr id="24581" name="Rectangle 6"/>
          <p:cNvSpPr>
            <a:spLocks noChangeArrowheads="1"/>
          </p:cNvSpPr>
          <p:nvPr>
            <p:custDataLst>
              <p:tags r:id="rId3"/>
            </p:custDataLst>
          </p:nvPr>
        </p:nvSpPr>
        <p:spPr bwMode="auto">
          <a:xfrm>
            <a:off x="1492250" y="4872038"/>
            <a:ext cx="6737350" cy="1558925"/>
          </a:xfrm>
          <a:prstGeom prst="rect">
            <a:avLst/>
          </a:prstGeom>
          <a:noFill/>
          <a:ln w="9525">
            <a:noFill/>
            <a:miter lim="800000"/>
            <a:headEnd/>
            <a:tailEnd/>
          </a:ln>
        </p:spPr>
        <p:txBody>
          <a:bodyPr anchor="ctr">
            <a:spAutoFit/>
          </a:bodyPr>
          <a:lstStyle/>
          <a:p>
            <a:pPr fontAlgn="base">
              <a:spcBef>
                <a:spcPct val="0"/>
              </a:spcBef>
              <a:spcAft>
                <a:spcPct val="0"/>
              </a:spcAft>
            </a:pPr>
            <a:r>
              <a:rPr lang="en-US" sz="1600">
                <a:solidFill>
                  <a:prstClr val="black"/>
                </a:solidFill>
                <a:latin typeface="Arial" charset="0"/>
                <a:hlinkClick r:id="rId7"/>
              </a:rPr>
              <a:t>LaneHawk by EvolutionRobotics</a:t>
            </a:r>
            <a:endParaRPr lang="en-US" sz="1600">
              <a:solidFill>
                <a:prstClr val="black"/>
              </a:solidFill>
              <a:latin typeface="Arial" charset="0"/>
            </a:endParaRPr>
          </a:p>
          <a:p>
            <a:pPr fontAlgn="base">
              <a:spcBef>
                <a:spcPct val="0"/>
              </a:spcBef>
              <a:spcAft>
                <a:spcPct val="0"/>
              </a:spcAft>
            </a:pPr>
            <a:r>
              <a:rPr lang="en-US" sz="1600">
                <a:solidFill>
                  <a:prstClr val="black"/>
                </a:solidFill>
                <a:latin typeface="Arial"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
        <p:nvSpPr>
          <p:cNvPr id="5" name="TextBox 4"/>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236584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a:xfrm>
            <a:off x="457200" y="75882"/>
            <a:ext cx="8229600" cy="703263"/>
          </a:xfrm>
        </p:spPr>
        <p:txBody>
          <a:bodyPr>
            <a:normAutofit fontScale="90000"/>
          </a:bodyPr>
          <a:lstStyle/>
          <a:p>
            <a:pPr eaLnBrk="1" hangingPunct="1"/>
            <a:r>
              <a:rPr lang="en-US" dirty="0"/>
              <a:t>Vision-based biometrics</a:t>
            </a:r>
          </a:p>
        </p:txBody>
      </p:sp>
      <p:pic>
        <p:nvPicPr>
          <p:cNvPr id="25603" name="Picture 3" descr="youngProcessedR"/>
          <p:cNvPicPr>
            <a:picLocks noChangeAspect="1" noChangeArrowheads="1"/>
          </p:cNvPicPr>
          <p:nvPr>
            <p:custDataLst>
              <p:tags r:id="rId2"/>
            </p:custDataLst>
          </p:nvPr>
        </p:nvPicPr>
        <p:blipFill>
          <a:blip r:embed="rId8" cstate="print"/>
          <a:srcRect/>
          <a:stretch>
            <a:fillRect/>
          </a:stretch>
        </p:blipFill>
        <p:spPr bwMode="auto">
          <a:xfrm>
            <a:off x="914400" y="4362450"/>
            <a:ext cx="3124200" cy="2343150"/>
          </a:xfrm>
          <a:prstGeom prst="rect">
            <a:avLst/>
          </a:prstGeom>
          <a:noFill/>
          <a:ln w="9525">
            <a:noFill/>
            <a:miter lim="800000"/>
            <a:headEnd/>
            <a:tailEnd/>
          </a:ln>
        </p:spPr>
      </p:pic>
      <p:pic>
        <p:nvPicPr>
          <p:cNvPr id="25604" name="Picture 4" descr="matched2002_R"/>
          <p:cNvPicPr>
            <a:picLocks noChangeAspect="1" noChangeArrowheads="1"/>
          </p:cNvPicPr>
          <p:nvPr>
            <p:custDataLst>
              <p:tags r:id="rId3"/>
            </p:custDataLst>
          </p:nvPr>
        </p:nvPicPr>
        <p:blipFill>
          <a:blip r:embed="rId9" cstate="print"/>
          <a:srcRect/>
          <a:stretch>
            <a:fillRect/>
          </a:stretch>
        </p:blipFill>
        <p:spPr bwMode="auto">
          <a:xfrm>
            <a:off x="5257800" y="4362450"/>
            <a:ext cx="3124200" cy="2343150"/>
          </a:xfrm>
          <a:prstGeom prst="rect">
            <a:avLst/>
          </a:prstGeom>
          <a:noFill/>
          <a:ln w="9525">
            <a:noFill/>
            <a:miter lim="800000"/>
            <a:headEnd/>
            <a:tailEnd/>
          </a:ln>
        </p:spPr>
      </p:pic>
      <p:pic>
        <p:nvPicPr>
          <p:cNvPr id="25605" name="Picture 5" descr="afghanportraits"/>
          <p:cNvPicPr>
            <a:picLocks noChangeAspect="1" noChangeArrowheads="1"/>
          </p:cNvPicPr>
          <p:nvPr>
            <p:custDataLst>
              <p:tags r:id="rId4"/>
            </p:custDataLst>
          </p:nvPr>
        </p:nvPicPr>
        <p:blipFill>
          <a:blip r:embed="rId10" cstate="print"/>
          <a:srcRect/>
          <a:stretch>
            <a:fillRect/>
          </a:stretch>
        </p:blipFill>
        <p:spPr bwMode="auto">
          <a:xfrm>
            <a:off x="2590800" y="762000"/>
            <a:ext cx="3810000" cy="2847975"/>
          </a:xfrm>
          <a:prstGeom prst="rect">
            <a:avLst/>
          </a:prstGeom>
          <a:noFill/>
          <a:ln w="9525">
            <a:noFill/>
            <a:miter lim="800000"/>
            <a:headEnd/>
            <a:tailEnd/>
          </a:ln>
        </p:spPr>
      </p:pic>
      <p:sp>
        <p:nvSpPr>
          <p:cNvPr id="25606" name="Rectangle 6"/>
          <p:cNvSpPr>
            <a:spLocks noChangeArrowheads="1"/>
          </p:cNvSpPr>
          <p:nvPr>
            <p:custDataLst>
              <p:tags r:id="rId5"/>
            </p:custDataLst>
          </p:nvPr>
        </p:nvSpPr>
        <p:spPr bwMode="auto">
          <a:xfrm>
            <a:off x="1447800" y="3657600"/>
            <a:ext cx="6737350" cy="584200"/>
          </a:xfrm>
          <a:prstGeom prst="rect">
            <a:avLst/>
          </a:prstGeom>
          <a:noFill/>
          <a:ln w="9525">
            <a:noFill/>
            <a:miter lim="800000"/>
            <a:headEnd/>
            <a:tailEnd/>
          </a:ln>
        </p:spPr>
        <p:txBody>
          <a:bodyPr anchor="ctr">
            <a:spAutoFit/>
          </a:bodyPr>
          <a:lstStyle/>
          <a:p>
            <a:pPr algn="ctr" fontAlgn="base">
              <a:spcBef>
                <a:spcPct val="0"/>
              </a:spcBef>
              <a:spcAft>
                <a:spcPct val="0"/>
              </a:spcAft>
            </a:pPr>
            <a:r>
              <a:rPr lang="en-US" sz="1600" dirty="0">
                <a:solidFill>
                  <a:prstClr val="black"/>
                </a:solidFill>
                <a:latin typeface="Arial" charset="0"/>
              </a:rPr>
              <a:t>“</a:t>
            </a:r>
            <a:r>
              <a:rPr lang="en-US" sz="1600" i="1" dirty="0">
                <a:solidFill>
                  <a:prstClr val="black"/>
                </a:solidFill>
                <a:latin typeface="Arial" charset="0"/>
              </a:rPr>
              <a:t>How the Afghan Girl was Identified by Her Iris Patterns</a:t>
            </a:r>
            <a:r>
              <a:rPr lang="en-US" sz="1600" dirty="0">
                <a:solidFill>
                  <a:prstClr val="black"/>
                </a:solidFill>
                <a:latin typeface="Arial" charset="0"/>
              </a:rPr>
              <a:t>”  Read the </a:t>
            </a:r>
            <a:r>
              <a:rPr lang="en-US" sz="1600" dirty="0">
                <a:solidFill>
                  <a:prstClr val="black"/>
                </a:solidFill>
                <a:latin typeface="Arial" charset="0"/>
                <a:hlinkClick r:id="rId11"/>
              </a:rPr>
              <a:t>story </a:t>
            </a:r>
            <a:endParaRPr lang="en-US" sz="1600" dirty="0">
              <a:solidFill>
                <a:prstClr val="black"/>
              </a:solidFill>
              <a:latin typeface="Arial" charset="0"/>
            </a:endParaRPr>
          </a:p>
          <a:p>
            <a:pPr algn="ctr" fontAlgn="base">
              <a:spcBef>
                <a:spcPct val="0"/>
              </a:spcBef>
              <a:spcAft>
                <a:spcPct val="0"/>
              </a:spcAft>
            </a:pPr>
            <a:r>
              <a:rPr lang="en-US" sz="1600" dirty="0" err="1">
                <a:solidFill>
                  <a:prstClr val="black"/>
                </a:solidFill>
                <a:latin typeface="Arial" charset="0"/>
                <a:hlinkClick r:id="rId12"/>
              </a:rPr>
              <a:t>wikipedia</a:t>
            </a:r>
            <a:endParaRPr lang="en-US" sz="1600" dirty="0">
              <a:solidFill>
                <a:prstClr val="black"/>
              </a:solidFill>
              <a:latin typeface="Arial" charset="0"/>
            </a:endParaRPr>
          </a:p>
        </p:txBody>
      </p:sp>
      <p:sp>
        <p:nvSpPr>
          <p:cNvPr id="7" name="TextBox 6"/>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2674382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custDataLst>
              <p:tags r:id="rId1"/>
            </p:custDataLst>
          </p:nvPr>
        </p:nvSpPr>
        <p:spPr/>
        <p:txBody>
          <a:bodyPr/>
          <a:lstStyle/>
          <a:p>
            <a:pPr eaLnBrk="1" hangingPunct="1"/>
            <a:r>
              <a:rPr lang="en-US"/>
              <a:t>Login without a password…</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0200" y="2133600"/>
            <a:ext cx="5943600" cy="3335124"/>
          </a:xfrm>
          <a:prstGeom prst="rect">
            <a:avLst/>
          </a:prstGeom>
        </p:spPr>
      </p:pic>
    </p:spTree>
    <p:extLst>
      <p:ext uri="{BB962C8B-B14F-4D97-AF65-F5344CB8AC3E}">
        <p14:creationId xmlns:p14="http://schemas.microsoft.com/office/powerpoint/2010/main" val="50682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custDataLst>
              <p:tags r:id="rId1"/>
            </p:custDataLst>
          </p:nvPr>
        </p:nvSpPr>
        <p:spPr/>
        <p:txBody>
          <a:bodyPr/>
          <a:lstStyle/>
          <a:p>
            <a:pPr eaLnBrk="1" hangingPunct="1"/>
            <a:r>
              <a:rPr lang="en-US"/>
              <a:t>Login without a password…</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416" y="1752600"/>
            <a:ext cx="5779168" cy="4340798"/>
          </a:xfrm>
          <a:prstGeom prst="rect">
            <a:avLst/>
          </a:prstGeom>
        </p:spPr>
      </p:pic>
    </p:spTree>
    <p:extLst>
      <p:ext uri="{BB962C8B-B14F-4D97-AF65-F5344CB8AC3E}">
        <p14:creationId xmlns:p14="http://schemas.microsoft.com/office/powerpoint/2010/main" val="3296489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custDataLst>
              <p:tags r:id="rId1"/>
            </p:custDataLst>
          </p:nvPr>
        </p:nvSpPr>
        <p:spPr/>
        <p:txBody>
          <a:bodyPr/>
          <a:lstStyle/>
          <a:p>
            <a:pPr eaLnBrk="1" hangingPunct="1"/>
            <a:r>
              <a:rPr lang="en-US"/>
              <a:t>Login without a password…</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2133600"/>
            <a:ext cx="5867400" cy="3701682"/>
          </a:xfrm>
          <a:prstGeom prst="rect">
            <a:avLst/>
          </a:prstGeom>
        </p:spPr>
      </p:pic>
    </p:spTree>
    <p:extLst>
      <p:ext uri="{BB962C8B-B14F-4D97-AF65-F5344CB8AC3E}">
        <p14:creationId xmlns:p14="http://schemas.microsoft.com/office/powerpoint/2010/main" val="342265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
            </p:custDataLst>
          </p:nvPr>
        </p:nvSpPr>
        <p:spPr/>
        <p:txBody>
          <a:bodyPr>
            <a:normAutofit fontScale="90000"/>
          </a:bodyPr>
          <a:lstStyle/>
          <a:p>
            <a:pPr eaLnBrk="1" hangingPunct="1"/>
            <a:r>
              <a:rPr lang="en-US"/>
              <a:t>Object recognition (in mobile phones)</a:t>
            </a:r>
          </a:p>
        </p:txBody>
      </p:sp>
      <p:sp>
        <p:nvSpPr>
          <p:cNvPr id="27651" name="Rectangle 3"/>
          <p:cNvSpPr>
            <a:spLocks noGrp="1" noChangeArrowheads="1"/>
          </p:cNvSpPr>
          <p:nvPr>
            <p:ph type="body" idx="1"/>
            <p:custDataLst>
              <p:tags r:id="rId2"/>
            </p:custDataLst>
          </p:nvPr>
        </p:nvSpPr>
        <p:spPr>
          <a:xfrm>
            <a:off x="685800" y="5562600"/>
            <a:ext cx="7772400" cy="1066800"/>
          </a:xfrm>
        </p:spPr>
        <p:txBody>
          <a:bodyPr>
            <a:normAutofit fontScale="62500" lnSpcReduction="20000"/>
          </a:bodyPr>
          <a:lstStyle/>
          <a:p>
            <a:pPr lvl="1" eaLnBrk="1" hangingPunct="1">
              <a:buFont typeface="Arial" charset="0"/>
              <a:buNone/>
            </a:pPr>
            <a:r>
              <a:rPr lang="en-US" dirty="0">
                <a:hlinkClick r:id="rId5"/>
              </a:rPr>
              <a:t>Google Goggles</a:t>
            </a:r>
            <a:endParaRPr lang="en-US" dirty="0"/>
          </a:p>
          <a:p>
            <a:pPr lvl="1">
              <a:buNone/>
            </a:pPr>
            <a:r>
              <a:rPr lang="en-US" dirty="0"/>
              <a:t>Wikipedia: 	“In a May 2014 update to Google Mobile for iOS, the Google 		Goggles feature was removed due to being ‘of no clear use to 		too many people.’“  :  (</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9500" y="1295400"/>
            <a:ext cx="4445000" cy="3962400"/>
          </a:xfrm>
          <a:prstGeom prst="rect">
            <a:avLst/>
          </a:prstGeom>
        </p:spPr>
      </p:pic>
    </p:spTree>
    <p:extLst>
      <p:ext uri="{BB962C8B-B14F-4D97-AF65-F5344CB8AC3E}">
        <p14:creationId xmlns:p14="http://schemas.microsoft.com/office/powerpoint/2010/main" val="157757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365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6750"/>
            <a:ext cx="9144000" cy="5144500"/>
          </a:xfrm>
          <a:prstGeom prst="rect">
            <a:avLst/>
          </a:prstGeom>
        </p:spPr>
      </p:pic>
    </p:spTree>
    <p:extLst>
      <p:ext uri="{BB962C8B-B14F-4D97-AF65-F5344CB8AC3E}">
        <p14:creationId xmlns:p14="http://schemas.microsoft.com/office/powerpoint/2010/main" val="2228955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3D from images</a:t>
            </a:r>
          </a:p>
        </p:txBody>
      </p:sp>
      <p:sp>
        <p:nvSpPr>
          <p:cNvPr id="19459" name="TextBox 7"/>
          <p:cNvSpPr txBox="1">
            <a:spLocks noChangeArrowheads="1"/>
          </p:cNvSpPr>
          <p:nvPr/>
        </p:nvSpPr>
        <p:spPr bwMode="auto">
          <a:xfrm>
            <a:off x="4394200" y="6488113"/>
            <a:ext cx="4749800" cy="369887"/>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latin typeface="Arial" charset="0"/>
              </a:rPr>
              <a:t>Building Rome in a Day: Agarwal et al. 2009</a:t>
            </a:r>
          </a:p>
        </p:txBody>
      </p:sp>
      <p:pic>
        <p:nvPicPr>
          <p:cNvPr id="10" name="stpeters.avi">
            <a:hlinkClick r:id="" action="ppaction://media"/>
          </p:cNvPr>
          <p:cNvPicPr>
            <a:picLocks noGrp="1" noRot="1" noChangeAspect="1"/>
          </p:cNvPicPr>
          <p:nvPr>
            <p:ph idx="1"/>
            <a:videoFile r:link="rId1"/>
          </p:nvPr>
        </p:nvPicPr>
        <p:blipFill rotWithShape="1">
          <a:blip r:embed="rId4" cstate="print"/>
          <a:srcRect l="23152" t="11819" r="26555" b="11676"/>
          <a:stretch/>
        </p:blipFill>
        <p:spPr>
          <a:xfrm>
            <a:off x="5638800" y="4283763"/>
            <a:ext cx="1905000" cy="2057400"/>
          </a:xfr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461008"/>
            <a:ext cx="3581400" cy="219659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9189" y="1451928"/>
            <a:ext cx="4733995" cy="2662872"/>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 y="4114800"/>
            <a:ext cx="3569970" cy="2226363"/>
          </a:xfrm>
          <a:prstGeom prst="rect">
            <a:avLst/>
          </a:prstGeom>
        </p:spPr>
      </p:pic>
    </p:spTree>
    <p:extLst>
      <p:ext uri="{BB962C8B-B14F-4D97-AF65-F5344CB8AC3E}">
        <p14:creationId xmlns:p14="http://schemas.microsoft.com/office/powerpoint/2010/main" val="3370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shape capture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656" y="1524000"/>
            <a:ext cx="6942688" cy="4122102"/>
          </a:xfrm>
          <a:prstGeom prst="rect">
            <a:avLst/>
          </a:prstGeom>
        </p:spPr>
      </p:pic>
    </p:spTree>
    <p:extLst>
      <p:ext uri="{BB962C8B-B14F-4D97-AF65-F5344CB8AC3E}">
        <p14:creationId xmlns:p14="http://schemas.microsoft.com/office/powerpoint/2010/main" val="1205366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shape capture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417638"/>
            <a:ext cx="8001000" cy="4500563"/>
          </a:xfrm>
          <a:prstGeom prst="rect">
            <a:avLst/>
          </a:prstGeom>
        </p:spPr>
      </p:pic>
    </p:spTree>
    <p:extLst>
      <p:ext uri="{BB962C8B-B14F-4D97-AF65-F5344CB8AC3E}">
        <p14:creationId xmlns:p14="http://schemas.microsoft.com/office/powerpoint/2010/main" val="2527558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shape capture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4553" y="1600200"/>
            <a:ext cx="7334893" cy="4525963"/>
          </a:xfrm>
        </p:spPr>
      </p:pic>
    </p:spTree>
    <p:extLst>
      <p:ext uri="{BB962C8B-B14F-4D97-AF65-F5344CB8AC3E}">
        <p14:creationId xmlns:p14="http://schemas.microsoft.com/office/powerpoint/2010/main" val="2482831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shape capture</a:t>
            </a:r>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451338" y="1600200"/>
            <a:ext cx="8235462" cy="4836311"/>
          </a:xfrm>
          <a:prstGeom prst="rect">
            <a:avLst/>
          </a:prstGeom>
        </p:spPr>
      </p:pic>
    </p:spTree>
    <p:extLst>
      <p:ext uri="{BB962C8B-B14F-4D97-AF65-F5344CB8AC3E}">
        <p14:creationId xmlns:p14="http://schemas.microsoft.com/office/powerpoint/2010/main" val="877124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custDataLst>
              <p:tags r:id="rId1"/>
            </p:custDataLst>
          </p:nvPr>
        </p:nvSpPr>
        <p:spPr bwMode="auto">
          <a:xfrm>
            <a:off x="3924672" y="6519446"/>
            <a:ext cx="5253618" cy="338554"/>
          </a:xfrm>
          <a:prstGeom prst="rect">
            <a:avLst/>
          </a:prstGeom>
          <a:noFill/>
          <a:ln w="9525">
            <a:noFill/>
            <a:miter lim="800000"/>
            <a:headEnd/>
            <a:tailEnd/>
          </a:ln>
        </p:spPr>
        <p:txBody>
          <a:bodyPr wrap="none">
            <a:spAutoFit/>
          </a:bodyPr>
          <a:lstStyle/>
          <a:p>
            <a:pPr fontAlgn="base">
              <a:spcBef>
                <a:spcPct val="0"/>
              </a:spcBef>
              <a:spcAft>
                <a:spcPct val="0"/>
              </a:spcAft>
            </a:pPr>
            <a:r>
              <a:rPr lang="en-US" sz="1600" i="1" dirty="0">
                <a:solidFill>
                  <a:prstClr val="black"/>
                </a:solidFill>
                <a:latin typeface="Arial" charset="0"/>
              </a:rPr>
              <a:t>Star Wars: Rogue One – Peter Cushing / Admiral </a:t>
            </a:r>
            <a:r>
              <a:rPr lang="en-US" sz="1600" i="1" dirty="0" err="1">
                <a:solidFill>
                  <a:prstClr val="black"/>
                </a:solidFill>
                <a:latin typeface="Arial" charset="0"/>
              </a:rPr>
              <a:t>Tarkin</a:t>
            </a:r>
            <a:endParaRPr lang="en-US" sz="1600" dirty="0">
              <a:solidFill>
                <a:prstClr val="black"/>
              </a:solidFill>
              <a:latin typeface="Arial" charset="0"/>
            </a:endParaRPr>
          </a:p>
        </p:txBody>
      </p:sp>
      <p:sp>
        <p:nvSpPr>
          <p:cNvPr id="28677" name="Rectangle 5"/>
          <p:cNvSpPr>
            <a:spLocks noGrp="1" noChangeArrowheads="1"/>
          </p:cNvSpPr>
          <p:nvPr>
            <p:ph type="title"/>
            <p:custDataLst>
              <p:tags r:id="rId2"/>
            </p:custDataLst>
          </p:nvPr>
        </p:nvSpPr>
        <p:spPr>
          <a:noFill/>
        </p:spPr>
        <p:txBody>
          <a:bodyPr/>
          <a:lstStyle/>
          <a:p>
            <a:pPr eaLnBrk="1" hangingPunct="1"/>
            <a:r>
              <a:rPr lang="en-US" dirty="0"/>
              <a:t>Special effects:  shape capture</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625" y="1604962"/>
            <a:ext cx="6762750" cy="3648075"/>
          </a:xfrm>
          <a:prstGeom prst="rect">
            <a:avLst/>
          </a:prstGeom>
        </p:spPr>
      </p:pic>
    </p:spTree>
    <p:extLst>
      <p:ext uri="{BB962C8B-B14F-4D97-AF65-F5344CB8AC3E}">
        <p14:creationId xmlns:p14="http://schemas.microsoft.com/office/powerpoint/2010/main" val="1506810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effects:  shape capture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389" y="1417638"/>
            <a:ext cx="8590812" cy="4859178"/>
          </a:xfrm>
        </p:spPr>
      </p:pic>
    </p:spTree>
    <p:extLst>
      <p:ext uri="{BB962C8B-B14F-4D97-AF65-F5344CB8AC3E}">
        <p14:creationId xmlns:p14="http://schemas.microsoft.com/office/powerpoint/2010/main" val="131239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effects: motion capture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219200"/>
            <a:ext cx="6519862" cy="5433219"/>
          </a:xfrm>
        </p:spPr>
      </p:pic>
    </p:spTree>
    <p:extLst>
      <p:ext uri="{BB962C8B-B14F-4D97-AF65-F5344CB8AC3E}">
        <p14:creationId xmlns:p14="http://schemas.microsoft.com/office/powerpoint/2010/main" val="1002407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t>Interactive Games: Kinect</a:t>
            </a:r>
          </a:p>
        </p:txBody>
      </p:sp>
      <p:sp>
        <p:nvSpPr>
          <p:cNvPr id="34819" name="Content Placeholder 2"/>
          <p:cNvSpPr>
            <a:spLocks noGrp="1"/>
          </p:cNvSpPr>
          <p:nvPr>
            <p:ph idx="1"/>
          </p:nvPr>
        </p:nvSpPr>
        <p:spPr/>
        <p:txBody>
          <a:bodyPr/>
          <a:lstStyle/>
          <a:p>
            <a:r>
              <a:rPr lang="en-US" sz="2400" dirty="0"/>
              <a:t>Object Recognition: </a:t>
            </a:r>
            <a:r>
              <a:rPr lang="en-US" sz="2400" dirty="0">
                <a:hlinkClick r:id="rId2"/>
              </a:rPr>
              <a:t>http://www.youtube.com/watch?feature=iv&amp;v=fQ59dXOo63o</a:t>
            </a:r>
            <a:endParaRPr lang="en-US" sz="2400" dirty="0">
              <a:hlinkClick r:id="rId3"/>
            </a:endParaRPr>
          </a:p>
          <a:p>
            <a:r>
              <a:rPr lang="en-US" sz="2400" dirty="0"/>
              <a:t>Mario: </a:t>
            </a:r>
            <a:r>
              <a:rPr lang="en-US" sz="2400" dirty="0">
                <a:hlinkClick r:id="rId3"/>
              </a:rPr>
              <a:t>http://www.youtube.com/watch?v=8CTJL5lUjHg</a:t>
            </a:r>
            <a:endParaRPr lang="en-US" sz="2400" dirty="0">
              <a:hlinkClick r:id="rId4"/>
            </a:endParaRPr>
          </a:p>
          <a:p>
            <a:r>
              <a:rPr lang="en-US" sz="2400" dirty="0"/>
              <a:t>3D: </a:t>
            </a:r>
            <a:r>
              <a:rPr lang="en-US" sz="2400" dirty="0">
                <a:hlinkClick r:id="rId4"/>
              </a:rPr>
              <a:t>http://www.youtube.com/watch?v=7QrnwoO1-8A</a:t>
            </a:r>
            <a:endParaRPr lang="en-US" sz="2400" dirty="0"/>
          </a:p>
          <a:p>
            <a:r>
              <a:rPr lang="en-US" sz="2400" dirty="0"/>
              <a:t>Robot: </a:t>
            </a:r>
            <a:r>
              <a:rPr lang="en-US" sz="2400" dirty="0">
                <a:hlinkClick r:id="rId5"/>
              </a:rPr>
              <a:t>http://www.youtube.com/watch?v=w8BmgtMKFbY</a:t>
            </a:r>
            <a:endParaRPr lang="en-US" sz="2400" dirty="0"/>
          </a:p>
        </p:txBody>
      </p:sp>
      <p:pic>
        <p:nvPicPr>
          <p:cNvPr id="34821" name="Picture 4" descr="http://xbox360media.ign.com/xbox360/image/article/111/1112845/dance-central-20100816111932700-000.jpg"/>
          <p:cNvPicPr>
            <a:picLocks noChangeAspect="1" noChangeArrowheads="1"/>
          </p:cNvPicPr>
          <p:nvPr/>
        </p:nvPicPr>
        <p:blipFill>
          <a:blip r:embed="rId6" cstate="print"/>
          <a:srcRect/>
          <a:stretch>
            <a:fillRect/>
          </a:stretch>
        </p:blipFill>
        <p:spPr bwMode="auto">
          <a:xfrm>
            <a:off x="4334348" y="3962400"/>
            <a:ext cx="4466752" cy="2509838"/>
          </a:xfrm>
          <a:prstGeom prst="rect">
            <a:avLst/>
          </a:prstGeom>
          <a:noFill/>
          <a:ln w="9525">
            <a:noFill/>
            <a:miter lim="800000"/>
            <a:headEnd/>
            <a:tailEnd/>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770" y="3962400"/>
            <a:ext cx="3991790" cy="2509838"/>
          </a:xfrm>
          <a:prstGeom prst="rect">
            <a:avLst/>
          </a:prstGeom>
        </p:spPr>
      </p:pic>
      <p:sp>
        <p:nvSpPr>
          <p:cNvPr id="6" name="TextBox 5"/>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450497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custDataLst>
              <p:tags r:id="rId1"/>
            </p:custDataLst>
          </p:nvPr>
        </p:nvSpPr>
        <p:spPr/>
        <p:txBody>
          <a:bodyPr/>
          <a:lstStyle/>
          <a:p>
            <a:pPr eaLnBrk="1" hangingPunct="1"/>
            <a:r>
              <a:rPr lang="en-US"/>
              <a:t>Sports</a:t>
            </a:r>
          </a:p>
        </p:txBody>
      </p:sp>
      <p:sp>
        <p:nvSpPr>
          <p:cNvPr id="30723" name="Rectangle 3"/>
          <p:cNvSpPr>
            <a:spLocks noGrp="1" noChangeArrowheads="1"/>
          </p:cNvSpPr>
          <p:nvPr>
            <p:ph type="body" idx="1"/>
            <p:custDataLst>
              <p:tags r:id="rId2"/>
            </p:custDataLst>
          </p:nvPr>
        </p:nvSpPr>
        <p:spPr/>
        <p:txBody>
          <a:bodyPr/>
          <a:lstStyle/>
          <a:p>
            <a:pPr eaLnBrk="1" hangingPunct="1"/>
            <a:endParaRPr lang="en-US" dirty="0"/>
          </a:p>
        </p:txBody>
      </p:sp>
      <p:pic>
        <p:nvPicPr>
          <p:cNvPr id="30724" name="Picture 5" descr="first-down-line"/>
          <p:cNvPicPr>
            <a:picLocks noChangeAspect="1" noChangeArrowheads="1"/>
          </p:cNvPicPr>
          <p:nvPr>
            <p:custDataLst>
              <p:tags r:id="rId3"/>
            </p:custDataLst>
          </p:nvPr>
        </p:nvPicPr>
        <p:blipFill>
          <a:blip r:embed="rId7" cstate="print"/>
          <a:srcRect/>
          <a:stretch>
            <a:fillRect/>
          </a:stretch>
        </p:blipFill>
        <p:spPr bwMode="auto">
          <a:xfrm>
            <a:off x="2667000" y="1552575"/>
            <a:ext cx="3810000" cy="2857500"/>
          </a:xfrm>
          <a:prstGeom prst="rect">
            <a:avLst/>
          </a:prstGeom>
          <a:noFill/>
          <a:ln w="9525">
            <a:noFill/>
            <a:miter lim="800000"/>
            <a:headEnd/>
            <a:tailEnd/>
          </a:ln>
        </p:spPr>
      </p:pic>
      <p:sp>
        <p:nvSpPr>
          <p:cNvPr id="30725" name="Text Box 6"/>
          <p:cNvSpPr txBox="1">
            <a:spLocks noChangeArrowheads="1"/>
          </p:cNvSpPr>
          <p:nvPr>
            <p:custDataLst>
              <p:tags r:id="rId4"/>
            </p:custDataLst>
          </p:nvPr>
        </p:nvSpPr>
        <p:spPr bwMode="auto">
          <a:xfrm>
            <a:off x="2420938" y="4495800"/>
            <a:ext cx="4271962" cy="11080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i="1">
                <a:solidFill>
                  <a:prstClr val="black"/>
                </a:solidFill>
                <a:latin typeface="Arial" charset="0"/>
              </a:rPr>
              <a:t>Sportvision</a:t>
            </a:r>
            <a:r>
              <a:rPr lang="en-US" sz="1600">
                <a:solidFill>
                  <a:prstClr val="black"/>
                </a:solidFill>
                <a:latin typeface="Arial" charset="0"/>
              </a:rPr>
              <a:t> first down line</a:t>
            </a:r>
          </a:p>
          <a:p>
            <a:pPr algn="ctr" fontAlgn="base">
              <a:spcBef>
                <a:spcPct val="0"/>
              </a:spcBef>
              <a:spcAft>
                <a:spcPct val="0"/>
              </a:spcAft>
            </a:pPr>
            <a:r>
              <a:rPr lang="en-US" sz="1600">
                <a:solidFill>
                  <a:prstClr val="black"/>
                </a:solidFill>
                <a:latin typeface="Arial" charset="0"/>
              </a:rPr>
              <a:t>Nice </a:t>
            </a:r>
            <a:r>
              <a:rPr lang="en-US" sz="1600">
                <a:solidFill>
                  <a:prstClr val="black"/>
                </a:solidFill>
                <a:latin typeface="Arial" charset="0"/>
                <a:hlinkClick r:id="rId8"/>
              </a:rPr>
              <a:t>explanation</a:t>
            </a:r>
            <a:r>
              <a:rPr lang="en-US" sz="1600">
                <a:solidFill>
                  <a:prstClr val="black"/>
                </a:solidFill>
                <a:latin typeface="Arial" charset="0"/>
              </a:rPr>
              <a:t> on </a:t>
            </a:r>
            <a:r>
              <a:rPr lang="en-US" sz="1600">
                <a:solidFill>
                  <a:prstClr val="black"/>
                </a:solidFill>
                <a:latin typeface="Arial" charset="0"/>
                <a:hlinkClick r:id="rId9"/>
              </a:rPr>
              <a:t>www.howstuffworks.com</a:t>
            </a:r>
            <a:endParaRPr lang="en-US" sz="1600">
              <a:solidFill>
                <a:prstClr val="black"/>
              </a:solidFill>
              <a:latin typeface="Arial" charset="0"/>
            </a:endParaRPr>
          </a:p>
          <a:p>
            <a:pPr algn="ctr" fontAlgn="base">
              <a:spcBef>
                <a:spcPct val="0"/>
              </a:spcBef>
              <a:spcAft>
                <a:spcPct val="0"/>
              </a:spcAft>
            </a:pPr>
            <a:endParaRPr lang="en-US" sz="1600">
              <a:solidFill>
                <a:prstClr val="black"/>
              </a:solidFill>
              <a:latin typeface="Arial" charset="0"/>
            </a:endParaRPr>
          </a:p>
          <a:p>
            <a:pPr algn="ctr" fontAlgn="base">
              <a:spcBef>
                <a:spcPct val="0"/>
              </a:spcBef>
              <a:spcAft>
                <a:spcPct val="0"/>
              </a:spcAft>
            </a:pPr>
            <a:r>
              <a:rPr lang="en-US" sz="1600">
                <a:solidFill>
                  <a:prstClr val="black"/>
                </a:solidFill>
                <a:latin typeface="Arial" charset="0"/>
                <a:hlinkClick r:id="rId10"/>
              </a:rPr>
              <a:t>http://www.sportvision.com/video.html</a:t>
            </a:r>
            <a:endParaRPr lang="en-US" sz="1600">
              <a:solidFill>
                <a:prstClr val="black"/>
              </a:solidFill>
              <a:latin typeface="Arial" charset="0"/>
            </a:endParaRPr>
          </a:p>
        </p:txBody>
      </p:sp>
      <p:sp>
        <p:nvSpPr>
          <p:cNvPr id="6" name="TextBox 5"/>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4003350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pPr marL="0" indent="0">
              <a:buNone/>
            </a:pPr>
            <a:r>
              <a:rPr lang="en-US" dirty="0"/>
              <a:t>Have you ever used computer vision?</a:t>
            </a:r>
          </a:p>
          <a:p>
            <a:pPr marL="0" indent="0">
              <a:buNone/>
            </a:pPr>
            <a:r>
              <a:rPr lang="en-US" dirty="0"/>
              <a:t>How? Where?</a:t>
            </a:r>
          </a:p>
          <a:p>
            <a:pPr marL="0" indent="0">
              <a:buNone/>
            </a:pPr>
            <a:endParaRPr lang="en-US" dirty="0"/>
          </a:p>
          <a:p>
            <a:pPr marL="0" indent="0">
              <a:buNone/>
            </a:pPr>
            <a:r>
              <a:rPr lang="en-US" dirty="0"/>
              <a:t>Think-Pair-Share</a:t>
            </a:r>
          </a:p>
        </p:txBody>
      </p:sp>
    </p:spTree>
    <p:extLst>
      <p:ext uri="{BB962C8B-B14F-4D97-AF65-F5344CB8AC3E}">
        <p14:creationId xmlns:p14="http://schemas.microsoft.com/office/powerpoint/2010/main" val="2795122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custDataLst>
              <p:tags r:id="rId1"/>
            </p:custDataLst>
          </p:nvPr>
        </p:nvSpPr>
        <p:spPr/>
        <p:txBody>
          <a:bodyPr/>
          <a:lstStyle/>
          <a:p>
            <a:pPr eaLnBrk="1" hangingPunct="1"/>
            <a:r>
              <a:rPr lang="en-US"/>
              <a:t>Medical imaging</a:t>
            </a:r>
          </a:p>
        </p:txBody>
      </p:sp>
      <p:pic>
        <p:nvPicPr>
          <p:cNvPr id="38915" name="Picture 4" descr="mybrain"/>
          <p:cNvPicPr>
            <a:picLocks noChangeAspect="1" noChangeArrowheads="1"/>
          </p:cNvPicPr>
          <p:nvPr>
            <p:custDataLst>
              <p:tags r:id="rId2"/>
            </p:custDataLst>
          </p:nvPr>
        </p:nvPicPr>
        <p:blipFill>
          <a:blip r:embed="rId8" cstate="print"/>
          <a:srcRect/>
          <a:stretch>
            <a:fillRect/>
          </a:stretch>
        </p:blipFill>
        <p:spPr bwMode="auto">
          <a:xfrm>
            <a:off x="457200" y="1616075"/>
            <a:ext cx="3505200" cy="3505200"/>
          </a:xfrm>
          <a:prstGeom prst="rect">
            <a:avLst/>
          </a:prstGeom>
          <a:noFill/>
          <a:ln w="9525">
            <a:noFill/>
            <a:miter lim="800000"/>
            <a:headEnd/>
            <a:tailEnd/>
          </a:ln>
        </p:spPr>
      </p:pic>
      <p:pic>
        <p:nvPicPr>
          <p:cNvPr id="38916" name="Picture 5"/>
          <p:cNvPicPr>
            <a:picLocks noChangeAspect="1" noChangeArrowheads="1"/>
          </p:cNvPicPr>
          <p:nvPr>
            <p:custDataLst>
              <p:tags r:id="rId3"/>
            </p:custDataLst>
          </p:nvPr>
        </p:nvPicPr>
        <p:blipFill>
          <a:blip r:embed="rId9" cstate="print"/>
          <a:srcRect/>
          <a:stretch>
            <a:fillRect/>
          </a:stretch>
        </p:blipFill>
        <p:spPr bwMode="auto">
          <a:xfrm>
            <a:off x="4268788" y="1947863"/>
            <a:ext cx="4494212" cy="2852737"/>
          </a:xfrm>
          <a:prstGeom prst="rect">
            <a:avLst/>
          </a:prstGeom>
          <a:noFill/>
          <a:ln w="9525">
            <a:noFill/>
            <a:miter lim="800000"/>
            <a:headEnd/>
            <a:tailEnd/>
          </a:ln>
        </p:spPr>
      </p:pic>
      <p:sp>
        <p:nvSpPr>
          <p:cNvPr id="38917" name="Rectangle 6"/>
          <p:cNvSpPr>
            <a:spLocks noChangeArrowheads="1"/>
          </p:cNvSpPr>
          <p:nvPr>
            <p:custDataLst>
              <p:tags r:id="rId4"/>
            </p:custDataLst>
          </p:nvPr>
        </p:nvSpPr>
        <p:spPr bwMode="auto">
          <a:xfrm>
            <a:off x="5559425" y="5105400"/>
            <a:ext cx="2149475"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Image guided surgery</a:t>
            </a:r>
          </a:p>
          <a:p>
            <a:pPr algn="ctr" fontAlgn="base">
              <a:spcBef>
                <a:spcPct val="0"/>
              </a:spcBef>
              <a:spcAft>
                <a:spcPct val="0"/>
              </a:spcAft>
            </a:pPr>
            <a:r>
              <a:rPr lang="en-US" sz="1600">
                <a:solidFill>
                  <a:prstClr val="black"/>
                </a:solidFill>
                <a:latin typeface="Arial" charset="0"/>
                <a:hlinkClick r:id="rId10"/>
              </a:rPr>
              <a:t>Grimson et al., MIT</a:t>
            </a:r>
            <a:endParaRPr lang="en-US" sz="1600">
              <a:solidFill>
                <a:prstClr val="black"/>
              </a:solidFill>
              <a:latin typeface="Arial" charset="0"/>
            </a:endParaRPr>
          </a:p>
        </p:txBody>
      </p:sp>
      <p:sp>
        <p:nvSpPr>
          <p:cNvPr id="38918" name="Rectangle 7"/>
          <p:cNvSpPr>
            <a:spLocks noChangeArrowheads="1"/>
          </p:cNvSpPr>
          <p:nvPr>
            <p:custDataLst>
              <p:tags r:id="rId5"/>
            </p:custDataLst>
          </p:nvPr>
        </p:nvSpPr>
        <p:spPr bwMode="auto">
          <a:xfrm>
            <a:off x="1611313" y="5210175"/>
            <a:ext cx="1209675"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3D imaging</a:t>
            </a:r>
          </a:p>
          <a:p>
            <a:pPr algn="ctr" fontAlgn="base">
              <a:spcBef>
                <a:spcPct val="0"/>
              </a:spcBef>
              <a:spcAft>
                <a:spcPct val="0"/>
              </a:spcAft>
            </a:pPr>
            <a:r>
              <a:rPr lang="en-US" sz="1600">
                <a:solidFill>
                  <a:prstClr val="black"/>
                </a:solidFill>
                <a:latin typeface="Arial" charset="0"/>
              </a:rPr>
              <a:t>MRI, CT</a:t>
            </a:r>
          </a:p>
        </p:txBody>
      </p:sp>
      <p:sp>
        <p:nvSpPr>
          <p:cNvPr id="7" name="TextBox 6"/>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209180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AutoCars</a:t>
            </a:r>
            <a:r>
              <a:rPr lang="en-US" dirty="0"/>
              <a:t> - Uber bought CMU’s lab</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702911"/>
            <a:ext cx="8229600" cy="4320540"/>
          </a:xfrm>
        </p:spPr>
      </p:pic>
    </p:spTree>
    <p:extLst>
      <p:ext uri="{BB962C8B-B14F-4D97-AF65-F5344CB8AC3E}">
        <p14:creationId xmlns:p14="http://schemas.microsoft.com/office/powerpoint/2010/main" val="1805787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2875" y="438150"/>
            <a:ext cx="9429750" cy="5981700"/>
          </a:xfrm>
          <a:prstGeom prst="rect">
            <a:avLst/>
          </a:prstGeom>
        </p:spPr>
      </p:pic>
    </p:spTree>
    <p:extLst>
      <p:ext uri="{BB962C8B-B14F-4D97-AF65-F5344CB8AC3E}">
        <p14:creationId xmlns:p14="http://schemas.microsoft.com/office/powerpoint/2010/main" val="1066951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t>Industrial robots</a:t>
            </a:r>
          </a:p>
        </p:txBody>
      </p:sp>
      <p:pic>
        <p:nvPicPr>
          <p:cNvPr id="36867" name="Picture 2"/>
          <p:cNvPicPr>
            <a:picLocks noChangeAspect="1" noChangeArrowheads="1"/>
          </p:cNvPicPr>
          <p:nvPr/>
        </p:nvPicPr>
        <p:blipFill>
          <a:blip r:embed="rId3" cstate="print"/>
          <a:srcRect/>
          <a:stretch>
            <a:fillRect/>
          </a:stretch>
        </p:blipFill>
        <p:spPr bwMode="auto">
          <a:xfrm>
            <a:off x="762000" y="1828800"/>
            <a:ext cx="4645025" cy="3883025"/>
          </a:xfrm>
          <a:prstGeom prst="rect">
            <a:avLst/>
          </a:prstGeom>
          <a:noFill/>
          <a:ln w="9525">
            <a:noFill/>
            <a:miter lim="800000"/>
            <a:headEnd/>
            <a:tailEnd/>
          </a:ln>
        </p:spPr>
      </p:pic>
      <p:sp>
        <p:nvSpPr>
          <p:cNvPr id="36868" name="TextBox 6"/>
          <p:cNvSpPr txBox="1">
            <a:spLocks noChangeArrowheads="1"/>
          </p:cNvSpPr>
          <p:nvPr/>
        </p:nvSpPr>
        <p:spPr bwMode="auto">
          <a:xfrm>
            <a:off x="1533525" y="6019800"/>
            <a:ext cx="5476875"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latin typeface="Arial" charset="0"/>
              </a:rPr>
              <a:t>Vision-guided robots position nut runners on wheels</a:t>
            </a:r>
          </a:p>
        </p:txBody>
      </p:sp>
      <p:pic>
        <p:nvPicPr>
          <p:cNvPr id="36869" name="Picture 3"/>
          <p:cNvPicPr>
            <a:picLocks noChangeAspect="1" noChangeArrowheads="1"/>
          </p:cNvPicPr>
          <p:nvPr/>
        </p:nvPicPr>
        <p:blipFill>
          <a:blip r:embed="rId4" cstate="print"/>
          <a:srcRect/>
          <a:stretch>
            <a:fillRect/>
          </a:stretch>
        </p:blipFill>
        <p:spPr bwMode="auto">
          <a:xfrm>
            <a:off x="5791200" y="2667000"/>
            <a:ext cx="2867025" cy="2105025"/>
          </a:xfrm>
          <a:prstGeom prst="rect">
            <a:avLst/>
          </a:prstGeom>
          <a:noFill/>
          <a:ln w="9525">
            <a:noFill/>
            <a:miter lim="800000"/>
            <a:headEnd/>
            <a:tailEnd/>
          </a:ln>
        </p:spPr>
      </p:pic>
      <p:sp>
        <p:nvSpPr>
          <p:cNvPr id="6" name="TextBox 5"/>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958241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custDataLst>
              <p:tags r:id="rId1"/>
            </p:custDataLst>
          </p:nvPr>
        </p:nvSpPr>
        <p:spPr/>
        <p:txBody>
          <a:bodyPr/>
          <a:lstStyle/>
          <a:p>
            <a:pPr eaLnBrk="1" hangingPunct="1"/>
            <a:r>
              <a:rPr lang="en-US"/>
              <a:t>Vision in space</a:t>
            </a:r>
          </a:p>
        </p:txBody>
      </p:sp>
      <p:pic>
        <p:nvPicPr>
          <p:cNvPr id="35844" name="Picture 6" descr="1198865273_31824-1_Sol1369A_WestValley_L257F_br"/>
          <p:cNvPicPr>
            <a:picLocks noChangeAspect="1" noChangeArrowheads="1"/>
          </p:cNvPicPr>
          <p:nvPr>
            <p:custDataLst>
              <p:tags r:id="rId2"/>
            </p:custDataLst>
          </p:nvPr>
        </p:nvPicPr>
        <p:blipFill>
          <a:blip r:embed="rId7" cstate="print"/>
          <a:srcRect/>
          <a:stretch>
            <a:fillRect/>
          </a:stretch>
        </p:blipFill>
        <p:spPr bwMode="auto">
          <a:xfrm>
            <a:off x="304800" y="1276350"/>
            <a:ext cx="8534400" cy="2333625"/>
          </a:xfrm>
          <a:prstGeom prst="rect">
            <a:avLst/>
          </a:prstGeom>
          <a:noFill/>
          <a:ln w="9525">
            <a:noFill/>
            <a:miter lim="800000"/>
            <a:headEnd/>
            <a:tailEnd/>
          </a:ln>
        </p:spPr>
      </p:pic>
      <p:sp>
        <p:nvSpPr>
          <p:cNvPr id="35845" name="Rectangle 7"/>
          <p:cNvSpPr>
            <a:spLocks noChangeArrowheads="1"/>
          </p:cNvSpPr>
          <p:nvPr>
            <p:custDataLst>
              <p:tags r:id="rId3"/>
            </p:custDataLst>
          </p:nvPr>
        </p:nvSpPr>
        <p:spPr bwMode="auto">
          <a:xfrm>
            <a:off x="685800" y="4495800"/>
            <a:ext cx="8001000" cy="1676400"/>
          </a:xfrm>
          <a:prstGeom prst="rect">
            <a:avLst/>
          </a:prstGeom>
          <a:noFill/>
          <a:ln w="9525">
            <a:noFill/>
            <a:miter lim="800000"/>
            <a:headEnd/>
            <a:tailEnd/>
          </a:ln>
        </p:spPr>
        <p:txBody>
          <a:bodyPr/>
          <a:lstStyle/>
          <a:p>
            <a:pPr marL="342900" indent="-342900" fontAlgn="base">
              <a:spcBef>
                <a:spcPct val="20000"/>
              </a:spcBef>
              <a:spcAft>
                <a:spcPct val="0"/>
              </a:spcAft>
            </a:pPr>
            <a:r>
              <a:rPr lang="en-US" sz="2800">
                <a:solidFill>
                  <a:prstClr val="black"/>
                </a:solidFill>
                <a:latin typeface="Arial" charset="0"/>
              </a:rPr>
              <a:t>Vision systems (JPL) used for several tasks</a:t>
            </a:r>
          </a:p>
          <a:p>
            <a:pPr marL="742950" lvl="1" indent="-285750" fontAlgn="base">
              <a:spcBef>
                <a:spcPct val="20000"/>
              </a:spcBef>
              <a:spcAft>
                <a:spcPct val="0"/>
              </a:spcAft>
              <a:buFontTx/>
              <a:buChar char="•"/>
            </a:pPr>
            <a:r>
              <a:rPr lang="en-US" sz="2000">
                <a:solidFill>
                  <a:prstClr val="black"/>
                </a:solidFill>
                <a:latin typeface="Arial" charset="0"/>
              </a:rPr>
              <a:t>Panorama stitching</a:t>
            </a:r>
          </a:p>
          <a:p>
            <a:pPr marL="742950" lvl="1" indent="-285750" fontAlgn="base">
              <a:spcBef>
                <a:spcPct val="20000"/>
              </a:spcBef>
              <a:spcAft>
                <a:spcPct val="0"/>
              </a:spcAft>
              <a:buFontTx/>
              <a:buChar char="•"/>
            </a:pPr>
            <a:r>
              <a:rPr lang="en-US" sz="2000">
                <a:solidFill>
                  <a:prstClr val="black"/>
                </a:solidFill>
                <a:latin typeface="Arial" charset="0"/>
              </a:rPr>
              <a:t>3D terrain modeling</a:t>
            </a:r>
          </a:p>
          <a:p>
            <a:pPr marL="742950" lvl="1" indent="-285750" fontAlgn="base">
              <a:spcBef>
                <a:spcPct val="20000"/>
              </a:spcBef>
              <a:spcAft>
                <a:spcPct val="0"/>
              </a:spcAft>
              <a:buFontTx/>
              <a:buChar char="•"/>
            </a:pPr>
            <a:r>
              <a:rPr lang="en-US" sz="2000">
                <a:solidFill>
                  <a:prstClr val="black"/>
                </a:solidFill>
                <a:latin typeface="Arial" charset="0"/>
              </a:rPr>
              <a:t>Obstacle detection, position tracking</a:t>
            </a:r>
          </a:p>
          <a:p>
            <a:pPr marL="742950" lvl="1" indent="-285750" fontAlgn="base">
              <a:spcBef>
                <a:spcPct val="20000"/>
              </a:spcBef>
              <a:spcAft>
                <a:spcPct val="0"/>
              </a:spcAft>
              <a:buFontTx/>
              <a:buChar char="•"/>
            </a:pPr>
            <a:r>
              <a:rPr lang="en-US" sz="2000">
                <a:solidFill>
                  <a:prstClr val="black"/>
                </a:solidFill>
                <a:latin typeface="Arial" charset="0"/>
              </a:rPr>
              <a:t>For more, read “</a:t>
            </a:r>
            <a:r>
              <a:rPr lang="en-US" sz="2000">
                <a:solidFill>
                  <a:prstClr val="black"/>
                </a:solidFill>
                <a:latin typeface="Arial" charset="0"/>
                <a:hlinkClick r:id="rId8"/>
              </a:rPr>
              <a:t>Computer Vision on Mars</a:t>
            </a:r>
            <a:r>
              <a:rPr lang="en-US" sz="2000">
                <a:solidFill>
                  <a:prstClr val="black"/>
                </a:solidFill>
                <a:latin typeface="Arial" charset="0"/>
              </a:rPr>
              <a:t>” by Matthies et al.</a:t>
            </a:r>
          </a:p>
        </p:txBody>
      </p:sp>
      <p:sp>
        <p:nvSpPr>
          <p:cNvPr id="35846" name="Rectangle 8"/>
          <p:cNvSpPr>
            <a:spLocks noChangeArrowheads="1"/>
          </p:cNvSpPr>
          <p:nvPr>
            <p:custDataLst>
              <p:tags r:id="rId4"/>
            </p:custDataLst>
          </p:nvPr>
        </p:nvSpPr>
        <p:spPr bwMode="auto">
          <a:xfrm>
            <a:off x="838200" y="3609975"/>
            <a:ext cx="7772400" cy="581025"/>
          </a:xfrm>
          <a:prstGeom prst="rect">
            <a:avLst/>
          </a:prstGeom>
          <a:noFill/>
          <a:ln w="9525">
            <a:noFill/>
            <a:miter lim="800000"/>
            <a:headEnd/>
            <a:tailEnd/>
          </a:ln>
        </p:spPr>
        <p:txBody>
          <a:bodyPr anchor="ctr">
            <a:spAutoFit/>
          </a:bodyPr>
          <a:lstStyle/>
          <a:p>
            <a:pPr fontAlgn="base">
              <a:spcBef>
                <a:spcPct val="0"/>
              </a:spcBef>
              <a:spcAft>
                <a:spcPct val="0"/>
              </a:spcAft>
            </a:pPr>
            <a:r>
              <a:rPr lang="en-US" sz="1600">
                <a:solidFill>
                  <a:prstClr val="black"/>
                </a:solidFill>
                <a:latin typeface="Arial" charset="0"/>
                <a:hlinkClick r:id="rId9"/>
              </a:rPr>
              <a:t>NASA'S Mars Exploration Rover Spirit </a:t>
            </a:r>
            <a:r>
              <a:rPr lang="en-US" sz="1600">
                <a:solidFill>
                  <a:prstClr val="black"/>
                </a:solidFill>
                <a:latin typeface="Arial" charset="0"/>
              </a:rPr>
              <a:t>captured this westward view from atop </a:t>
            </a:r>
            <a:br>
              <a:rPr lang="en-US" sz="1600">
                <a:solidFill>
                  <a:prstClr val="black"/>
                </a:solidFill>
                <a:latin typeface="Arial" charset="0"/>
              </a:rPr>
            </a:br>
            <a:r>
              <a:rPr lang="en-US" sz="1600">
                <a:solidFill>
                  <a:prstClr val="black"/>
                </a:solidFill>
                <a:latin typeface="Arial" charset="0"/>
              </a:rPr>
              <a:t>a low plateau where Spirit spent the closing months of 2007. </a:t>
            </a:r>
          </a:p>
        </p:txBody>
      </p:sp>
      <p:sp>
        <p:nvSpPr>
          <p:cNvPr id="7" name="TextBox 6"/>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112949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custDataLst>
              <p:tags r:id="rId1"/>
            </p:custDataLst>
          </p:nvPr>
        </p:nvSpPr>
        <p:spPr>
          <a:xfrm>
            <a:off x="457200" y="274638"/>
            <a:ext cx="8229600" cy="534987"/>
          </a:xfrm>
        </p:spPr>
        <p:txBody>
          <a:bodyPr>
            <a:normAutofit fontScale="90000"/>
          </a:bodyPr>
          <a:lstStyle/>
          <a:p>
            <a:pPr eaLnBrk="1" hangingPunct="1"/>
            <a:r>
              <a:rPr lang="en-US" dirty="0"/>
              <a:t>Mobile robots</a:t>
            </a:r>
          </a:p>
        </p:txBody>
      </p:sp>
      <p:sp>
        <p:nvSpPr>
          <p:cNvPr id="37891" name="AutoShape 6" descr="2_on_1_melee2"/>
          <p:cNvSpPr>
            <a:spLocks noChangeAspect="1" noChangeArrowheads="1"/>
          </p:cNvSpPr>
          <p:nvPr>
            <p:custDataLst>
              <p:tags r:id="rId2"/>
            </p:custDataLst>
          </p:nvPr>
        </p:nvSpPr>
        <p:spPr bwMode="auto">
          <a:xfrm>
            <a:off x="8386763" y="2481263"/>
            <a:ext cx="296862" cy="296862"/>
          </a:xfrm>
          <a:prstGeom prst="rect">
            <a:avLst/>
          </a:prstGeom>
          <a:noFill/>
          <a:ln w="9525">
            <a:noFill/>
            <a:miter lim="800000"/>
            <a:headEnd/>
            <a:tailEnd/>
          </a:ln>
        </p:spPr>
        <p:txBody>
          <a:bodyPr/>
          <a:lstStyle/>
          <a:p>
            <a:pPr fontAlgn="base">
              <a:spcBef>
                <a:spcPct val="0"/>
              </a:spcBef>
              <a:spcAft>
                <a:spcPct val="0"/>
              </a:spcAft>
            </a:pPr>
            <a:endParaRPr lang="en-US">
              <a:solidFill>
                <a:prstClr val="black"/>
              </a:solidFill>
              <a:latin typeface="Arial" charset="0"/>
            </a:endParaRPr>
          </a:p>
        </p:txBody>
      </p:sp>
      <p:sp>
        <p:nvSpPr>
          <p:cNvPr id="37892" name="AutoShape 8" descr="2_on_1_melee2"/>
          <p:cNvSpPr>
            <a:spLocks noChangeAspect="1" noChangeArrowheads="1"/>
          </p:cNvSpPr>
          <p:nvPr>
            <p:custDataLst>
              <p:tags r:id="rId3"/>
            </p:custDataLst>
          </p:nvPr>
        </p:nvSpPr>
        <p:spPr bwMode="auto">
          <a:xfrm>
            <a:off x="8386763" y="2481263"/>
            <a:ext cx="296862" cy="296862"/>
          </a:xfrm>
          <a:prstGeom prst="rect">
            <a:avLst/>
          </a:prstGeom>
          <a:noFill/>
          <a:ln w="9525">
            <a:noFill/>
            <a:miter lim="800000"/>
            <a:headEnd/>
            <a:tailEnd/>
          </a:ln>
        </p:spPr>
        <p:txBody>
          <a:bodyPr/>
          <a:lstStyle/>
          <a:p>
            <a:pPr fontAlgn="base">
              <a:spcBef>
                <a:spcPct val="0"/>
              </a:spcBef>
              <a:spcAft>
                <a:spcPct val="0"/>
              </a:spcAft>
            </a:pPr>
            <a:endParaRPr lang="en-US">
              <a:solidFill>
                <a:prstClr val="black"/>
              </a:solidFill>
              <a:latin typeface="Arial" charset="0"/>
            </a:endParaRPr>
          </a:p>
        </p:txBody>
      </p:sp>
      <p:pic>
        <p:nvPicPr>
          <p:cNvPr id="37893" name="Picture 9" descr="2_on_1_melee2">
            <a:hlinkClick r:id="rId10" action="ppaction://hlinkfile"/>
          </p:cNvPr>
          <p:cNvPicPr>
            <a:picLocks noChangeAspect="1" noChangeArrowheads="1"/>
          </p:cNvPicPr>
          <p:nvPr>
            <p:custDataLst>
              <p:tags r:id="rId4"/>
            </p:custDataLst>
          </p:nvPr>
        </p:nvPicPr>
        <p:blipFill>
          <a:blip r:embed="rId11" cstate="print"/>
          <a:srcRect/>
          <a:stretch>
            <a:fillRect/>
          </a:stretch>
        </p:blipFill>
        <p:spPr bwMode="auto">
          <a:xfrm>
            <a:off x="4495800" y="990600"/>
            <a:ext cx="3581400" cy="2686050"/>
          </a:xfrm>
          <a:prstGeom prst="rect">
            <a:avLst/>
          </a:prstGeom>
          <a:noFill/>
          <a:ln w="9525">
            <a:noFill/>
            <a:miter lim="800000"/>
            <a:headEnd/>
            <a:tailEnd/>
          </a:ln>
        </p:spPr>
      </p:pic>
      <p:sp>
        <p:nvSpPr>
          <p:cNvPr id="37894" name="Rectangle 10"/>
          <p:cNvSpPr>
            <a:spLocks noChangeArrowheads="1"/>
          </p:cNvSpPr>
          <p:nvPr>
            <p:custDataLst>
              <p:tags r:id="rId5"/>
            </p:custDataLst>
          </p:nvPr>
        </p:nvSpPr>
        <p:spPr bwMode="auto">
          <a:xfrm>
            <a:off x="5181600" y="3657600"/>
            <a:ext cx="2332038" cy="581025"/>
          </a:xfrm>
          <a:prstGeom prst="rect">
            <a:avLst/>
          </a:prstGeom>
          <a:noFill/>
          <a:ln w="9525">
            <a:noFill/>
            <a:miter lim="800000"/>
            <a:headEnd/>
            <a:tailEnd/>
          </a:ln>
        </p:spPr>
        <p:txBody>
          <a:bodyPr wrap="none">
            <a:spAutoFit/>
          </a:bodyPr>
          <a:lstStyle/>
          <a:p>
            <a:pPr fontAlgn="base">
              <a:spcBef>
                <a:spcPct val="0"/>
              </a:spcBef>
              <a:spcAft>
                <a:spcPct val="0"/>
              </a:spcAft>
            </a:pPr>
            <a:r>
              <a:rPr lang="en-US" sz="1600">
                <a:solidFill>
                  <a:prstClr val="black"/>
                </a:solidFill>
                <a:latin typeface="Arial" charset="0"/>
                <a:hlinkClick r:id="rId12"/>
              </a:rPr>
              <a:t>http://www.robocup.org/</a:t>
            </a:r>
            <a:endParaRPr lang="en-US" sz="1600">
              <a:solidFill>
                <a:prstClr val="black"/>
              </a:solidFill>
              <a:latin typeface="Arial" charset="0"/>
            </a:endParaRPr>
          </a:p>
          <a:p>
            <a:pPr fontAlgn="base">
              <a:spcBef>
                <a:spcPct val="0"/>
              </a:spcBef>
              <a:spcAft>
                <a:spcPct val="0"/>
              </a:spcAft>
            </a:pPr>
            <a:endParaRPr lang="en-US" sz="1600">
              <a:solidFill>
                <a:prstClr val="black"/>
              </a:solidFill>
              <a:latin typeface="Arial" charset="0"/>
            </a:endParaRPr>
          </a:p>
        </p:txBody>
      </p:sp>
      <p:pic>
        <p:nvPicPr>
          <p:cNvPr id="37895" name="Picture 12" descr="Image:NASA Mars Rover.jpg">
            <a:hlinkClick r:id="rId13"/>
          </p:cNvPr>
          <p:cNvPicPr>
            <a:picLocks noChangeAspect="1" noChangeArrowheads="1"/>
          </p:cNvPicPr>
          <p:nvPr>
            <p:custDataLst>
              <p:tags r:id="rId6"/>
            </p:custDataLst>
          </p:nvPr>
        </p:nvPicPr>
        <p:blipFill>
          <a:blip r:embed="rId14" cstate="print"/>
          <a:srcRect/>
          <a:stretch>
            <a:fillRect/>
          </a:stretch>
        </p:blipFill>
        <p:spPr bwMode="auto">
          <a:xfrm>
            <a:off x="838200" y="914400"/>
            <a:ext cx="3200400" cy="2559050"/>
          </a:xfrm>
          <a:prstGeom prst="rect">
            <a:avLst/>
          </a:prstGeom>
          <a:noFill/>
          <a:ln w="9525">
            <a:noFill/>
            <a:miter lim="800000"/>
            <a:headEnd/>
            <a:tailEnd/>
          </a:ln>
        </p:spPr>
      </p:pic>
      <p:sp>
        <p:nvSpPr>
          <p:cNvPr id="37896" name="Rectangle 13"/>
          <p:cNvSpPr>
            <a:spLocks noChangeArrowheads="1"/>
          </p:cNvSpPr>
          <p:nvPr>
            <p:custDataLst>
              <p:tags r:id="rId7"/>
            </p:custDataLst>
          </p:nvPr>
        </p:nvSpPr>
        <p:spPr bwMode="auto">
          <a:xfrm>
            <a:off x="685800" y="3505200"/>
            <a:ext cx="3649663"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NASA’s Mars Spirit Rover</a:t>
            </a:r>
          </a:p>
          <a:p>
            <a:pPr algn="ctr" fontAlgn="base">
              <a:spcBef>
                <a:spcPct val="0"/>
              </a:spcBef>
              <a:spcAft>
                <a:spcPct val="0"/>
              </a:spcAft>
            </a:pPr>
            <a:r>
              <a:rPr lang="en-US" sz="1600">
                <a:solidFill>
                  <a:prstClr val="black"/>
                </a:solidFill>
                <a:latin typeface="Arial" charset="0"/>
                <a:hlinkClick r:id="rId15"/>
              </a:rPr>
              <a:t>http://en.wikipedia.org/wiki/Spirit_rover</a:t>
            </a:r>
            <a:endParaRPr lang="en-US" sz="1600">
              <a:solidFill>
                <a:prstClr val="black"/>
              </a:solidFill>
              <a:latin typeface="Arial" charset="0"/>
            </a:endParaRPr>
          </a:p>
        </p:txBody>
      </p:sp>
      <p:pic>
        <p:nvPicPr>
          <p:cNvPr id="37897" name="Picture 2"/>
          <p:cNvPicPr>
            <a:picLocks noChangeAspect="1" noChangeArrowheads="1"/>
          </p:cNvPicPr>
          <p:nvPr/>
        </p:nvPicPr>
        <p:blipFill>
          <a:blip r:embed="rId16" cstate="print"/>
          <a:srcRect/>
          <a:stretch>
            <a:fillRect/>
          </a:stretch>
        </p:blipFill>
        <p:spPr bwMode="auto">
          <a:xfrm>
            <a:off x="838200" y="4250055"/>
            <a:ext cx="2014538" cy="2438400"/>
          </a:xfrm>
          <a:prstGeom prst="rect">
            <a:avLst/>
          </a:prstGeom>
          <a:noFill/>
          <a:ln w="9525">
            <a:noFill/>
            <a:miter lim="800000"/>
            <a:headEnd/>
            <a:tailEnd/>
          </a:ln>
        </p:spPr>
      </p:pic>
      <p:sp>
        <p:nvSpPr>
          <p:cNvPr id="37898" name="TextBox 9"/>
          <p:cNvSpPr txBox="1">
            <a:spLocks noChangeArrowheads="1"/>
          </p:cNvSpPr>
          <p:nvPr/>
        </p:nvSpPr>
        <p:spPr bwMode="auto">
          <a:xfrm>
            <a:off x="2895600" y="6078855"/>
            <a:ext cx="1895475" cy="584200"/>
          </a:xfrm>
          <a:prstGeom prst="rect">
            <a:avLst/>
          </a:prstGeom>
          <a:noFill/>
          <a:ln w="9525">
            <a:noFill/>
            <a:miter lim="800000"/>
            <a:headEnd/>
            <a:tailEnd/>
          </a:ln>
        </p:spPr>
        <p:txBody>
          <a:bodyPr wrap="none">
            <a:spAutoFit/>
          </a:bodyPr>
          <a:lstStyle/>
          <a:p>
            <a:pPr fontAlgn="base">
              <a:spcBef>
                <a:spcPct val="0"/>
              </a:spcBef>
              <a:spcAft>
                <a:spcPct val="0"/>
              </a:spcAft>
            </a:pPr>
            <a:r>
              <a:rPr lang="en-US" sz="1600">
                <a:solidFill>
                  <a:prstClr val="black"/>
                </a:solidFill>
                <a:latin typeface="Arial" charset="0"/>
              </a:rPr>
              <a:t>Saxena et al. 2008</a:t>
            </a:r>
          </a:p>
          <a:p>
            <a:pPr fontAlgn="base">
              <a:spcBef>
                <a:spcPct val="0"/>
              </a:spcBef>
              <a:spcAft>
                <a:spcPct val="0"/>
              </a:spcAft>
            </a:pPr>
            <a:r>
              <a:rPr lang="en-US" sz="1600">
                <a:solidFill>
                  <a:prstClr val="black"/>
                </a:solidFill>
                <a:latin typeface="Arial" charset="0"/>
                <a:hlinkClick r:id="rId17"/>
              </a:rPr>
              <a:t>STAIR</a:t>
            </a:r>
            <a:r>
              <a:rPr lang="en-US" sz="1600">
                <a:solidFill>
                  <a:prstClr val="black"/>
                </a:solidFill>
                <a:latin typeface="Arial" charset="0"/>
              </a:rPr>
              <a:t> at Stanford</a:t>
            </a:r>
          </a:p>
        </p:txBody>
      </p:sp>
      <p:pic>
        <p:nvPicPr>
          <p:cNvPr id="2" name="Picture 1"/>
          <p:cNvPicPr>
            <a:picLocks noChangeAspect="1"/>
          </p:cNvPicPr>
          <p:nvPr/>
        </p:nvPicPr>
        <p:blipFill>
          <a:blip r:embed="rId18"/>
          <a:stretch>
            <a:fillRect/>
          </a:stretch>
        </p:blipFill>
        <p:spPr>
          <a:xfrm>
            <a:off x="5365741" y="4102983"/>
            <a:ext cx="2711459" cy="2585472"/>
          </a:xfrm>
          <a:prstGeom prst="rect">
            <a:avLst/>
          </a:prstGeom>
        </p:spPr>
      </p:pic>
      <p:pic>
        <p:nvPicPr>
          <p:cNvPr id="3" name="Picture 2"/>
          <p:cNvPicPr>
            <a:picLocks noChangeAspect="1"/>
          </p:cNvPicPr>
          <p:nvPr/>
        </p:nvPicPr>
        <p:blipFill>
          <a:blip r:embed="rId19"/>
          <a:stretch>
            <a:fillRect/>
          </a:stretch>
        </p:blipFill>
        <p:spPr>
          <a:xfrm>
            <a:off x="3276811" y="4250055"/>
            <a:ext cx="1904789" cy="485070"/>
          </a:xfrm>
          <a:prstGeom prst="rect">
            <a:avLst/>
          </a:prstGeom>
        </p:spPr>
      </p:pic>
      <p:sp>
        <p:nvSpPr>
          <p:cNvPr id="13" name="TextBox 12"/>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484533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Augmented Reality and Virtual Reality</a:t>
            </a:r>
          </a:p>
        </p:txBody>
      </p:sp>
      <p:sp>
        <p:nvSpPr>
          <p:cNvPr id="4" name="TextBox 3"/>
          <p:cNvSpPr txBox="1"/>
          <p:nvPr/>
        </p:nvSpPr>
        <p:spPr>
          <a:xfrm>
            <a:off x="76200" y="6400800"/>
            <a:ext cx="3810000" cy="369332"/>
          </a:xfrm>
          <a:prstGeom prst="rect">
            <a:avLst/>
          </a:prstGeom>
          <a:noFill/>
        </p:spPr>
        <p:txBody>
          <a:bodyPr wrap="square" rtlCol="0">
            <a:spAutoFit/>
          </a:bodyPr>
          <a:lstStyle/>
          <a:p>
            <a:r>
              <a:rPr lang="en-US" dirty="0"/>
              <a:t>MS HoloLens, Oculus, Magic Leap,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7710" y="1295074"/>
            <a:ext cx="4685827" cy="263737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1290745"/>
            <a:ext cx="4147715" cy="27686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7710" y="4059345"/>
            <a:ext cx="4314231" cy="2426755"/>
          </a:xfrm>
          <a:prstGeom prst="rect">
            <a:avLst/>
          </a:prstGeom>
        </p:spPr>
      </p:pic>
    </p:spTree>
    <p:extLst>
      <p:ext uri="{BB962C8B-B14F-4D97-AF65-F5344CB8AC3E}">
        <p14:creationId xmlns:p14="http://schemas.microsoft.com/office/powerpoint/2010/main" val="3428017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257800"/>
          </a:xfrm>
        </p:spPr>
        <p:txBody>
          <a:bodyPr>
            <a:normAutofit fontScale="92500" lnSpcReduction="10000"/>
          </a:bodyPr>
          <a:lstStyle/>
          <a:p>
            <a:pPr marL="0" indent="0">
              <a:buNone/>
            </a:pPr>
            <a:r>
              <a:rPr lang="en-US" dirty="0" err="1"/>
              <a:t>Jitendra</a:t>
            </a:r>
            <a:r>
              <a:rPr lang="en-US" dirty="0"/>
              <a:t> Malik, UC Berkeley</a:t>
            </a:r>
          </a:p>
          <a:p>
            <a:pPr marL="0" indent="0">
              <a:buNone/>
            </a:pPr>
            <a:r>
              <a:rPr lang="en-US" dirty="0"/>
              <a:t>Three ‘R’s of Computer Vision</a:t>
            </a:r>
          </a:p>
          <a:p>
            <a:pPr marL="0" indent="0">
              <a:buNone/>
            </a:pPr>
            <a:endParaRPr lang="en-US" dirty="0"/>
          </a:p>
          <a:p>
            <a:pPr marL="0" indent="0">
              <a:buNone/>
            </a:pPr>
            <a:r>
              <a:rPr lang="en-US" dirty="0"/>
              <a:t>“[Further progress in] the classic problems of computational vision:</a:t>
            </a:r>
          </a:p>
          <a:p>
            <a:pPr marL="0" indent="0">
              <a:buNone/>
            </a:pPr>
            <a:r>
              <a:rPr lang="en-US" dirty="0"/>
              <a:t>	reconstruction</a:t>
            </a:r>
          </a:p>
          <a:p>
            <a:pPr marL="0" indent="0">
              <a:buNone/>
            </a:pPr>
            <a:r>
              <a:rPr lang="en-US" dirty="0"/>
              <a:t>	recognition</a:t>
            </a:r>
          </a:p>
          <a:p>
            <a:pPr marL="0" indent="0">
              <a:buNone/>
            </a:pPr>
            <a:r>
              <a:rPr lang="en-US" dirty="0"/>
              <a:t>	(re)organization</a:t>
            </a:r>
          </a:p>
          <a:p>
            <a:pPr marL="0" indent="0">
              <a:buNone/>
            </a:pPr>
            <a:r>
              <a:rPr lang="en-US" dirty="0"/>
              <a:t>[requires us to study the interaction among these processes].”</a:t>
            </a:r>
          </a:p>
          <a:p>
            <a:endParaRPr lang="en-US" dirty="0"/>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762000"/>
            <a:ext cx="1295400" cy="1813560"/>
          </a:xfrm>
          <a:prstGeom prst="rect">
            <a:avLst/>
          </a:prstGeom>
        </p:spPr>
      </p:pic>
    </p:spTree>
    <p:extLst>
      <p:ext uri="{BB962C8B-B14F-4D97-AF65-F5344CB8AC3E}">
        <p14:creationId xmlns:p14="http://schemas.microsoft.com/office/powerpoint/2010/main" val="3176345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of the art today?</a:t>
            </a:r>
          </a:p>
        </p:txBody>
      </p:sp>
      <p:sp>
        <p:nvSpPr>
          <p:cNvPr id="3" name="TextBox 4"/>
          <p:cNvSpPr txBox="1">
            <a:spLocks noChangeArrowheads="1"/>
          </p:cNvSpPr>
          <p:nvPr/>
        </p:nvSpPr>
        <p:spPr bwMode="auto">
          <a:xfrm>
            <a:off x="381000" y="1981200"/>
            <a:ext cx="8686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dirty="0"/>
              <a:t>With enough training data, computer vision nearly matches human vision at most recognition tasks</a:t>
            </a:r>
          </a:p>
          <a:p>
            <a:pPr eaLnBrk="1" hangingPunct="1"/>
            <a:endParaRPr lang="en-US" sz="2800" dirty="0"/>
          </a:p>
          <a:p>
            <a:pPr eaLnBrk="1" hangingPunct="1"/>
            <a:r>
              <a:rPr lang="en-US" sz="2800" dirty="0"/>
              <a:t>Deep learning has been an enormous disruption to the field. Many techniques are being “</a:t>
            </a:r>
            <a:r>
              <a:rPr lang="en-US" sz="2800" dirty="0" err="1"/>
              <a:t>deepified</a:t>
            </a:r>
            <a:r>
              <a:rPr lang="en-US" sz="2800" dirty="0"/>
              <a:t>”.</a:t>
            </a:r>
          </a:p>
        </p:txBody>
      </p:sp>
      <p:sp>
        <p:nvSpPr>
          <p:cNvPr id="4" name="TextBox 3"/>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391987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4426" y="0"/>
            <a:ext cx="10392852" cy="6858000"/>
          </a:xfrm>
        </p:spPr>
      </p:pic>
    </p:spTree>
    <p:extLst>
      <p:ext uri="{BB962C8B-B14F-4D97-AF65-F5344CB8AC3E}">
        <p14:creationId xmlns:p14="http://schemas.microsoft.com/office/powerpoint/2010/main" val="1717294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marL="0" indent="0">
              <a:buNone/>
            </a:pPr>
            <a:r>
              <a:rPr lang="en-US" dirty="0" err="1"/>
              <a:t>Jitendra</a:t>
            </a:r>
            <a:r>
              <a:rPr lang="en-US" dirty="0"/>
              <a:t> Malik, UC Berkeley</a:t>
            </a:r>
          </a:p>
          <a:p>
            <a:pPr marL="0" indent="0">
              <a:buNone/>
            </a:pPr>
            <a:r>
              <a:rPr lang="en-US" dirty="0"/>
              <a:t>Three ‘R’s of Computer Vision</a:t>
            </a:r>
          </a:p>
          <a:p>
            <a:pPr marL="0" indent="0">
              <a:buNone/>
            </a:pPr>
            <a:endParaRPr lang="en-US" dirty="0"/>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762000"/>
            <a:ext cx="1295400" cy="1813560"/>
          </a:xfrm>
          <a:prstGeom prst="rect">
            <a:avLst/>
          </a:prstGeom>
        </p:spPr>
      </p:pic>
    </p:spTree>
    <p:extLst>
      <p:ext uri="{BB962C8B-B14F-4D97-AF65-F5344CB8AC3E}">
        <p14:creationId xmlns:p14="http://schemas.microsoft.com/office/powerpoint/2010/main" val="1178965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28889" t="12667" r="37222" b="6445"/>
          <a:stretch/>
        </p:blipFill>
        <p:spPr>
          <a:xfrm>
            <a:off x="2209800" y="0"/>
            <a:ext cx="4572000" cy="6820524"/>
          </a:xfrm>
          <a:prstGeom prst="rect">
            <a:avLst/>
          </a:prstGeom>
        </p:spPr>
      </p:pic>
      <p:sp>
        <p:nvSpPr>
          <p:cNvPr id="5" name="Freeform 4"/>
          <p:cNvSpPr/>
          <p:nvPr/>
        </p:nvSpPr>
        <p:spPr>
          <a:xfrm>
            <a:off x="2263140" y="5520690"/>
            <a:ext cx="1108710" cy="34290"/>
          </a:xfrm>
          <a:custGeom>
            <a:avLst/>
            <a:gdLst>
              <a:gd name="connsiteX0" fmla="*/ 0 w 1108710"/>
              <a:gd name="connsiteY0" fmla="*/ 0 h 34290"/>
              <a:gd name="connsiteX1" fmla="*/ 160020 w 1108710"/>
              <a:gd name="connsiteY1" fmla="*/ 11430 h 34290"/>
              <a:gd name="connsiteX2" fmla="*/ 240030 w 1108710"/>
              <a:gd name="connsiteY2" fmla="*/ 22860 h 34290"/>
              <a:gd name="connsiteX3" fmla="*/ 331470 w 1108710"/>
              <a:gd name="connsiteY3" fmla="*/ 34290 h 34290"/>
              <a:gd name="connsiteX4" fmla="*/ 868680 w 1108710"/>
              <a:gd name="connsiteY4" fmla="*/ 22860 h 34290"/>
              <a:gd name="connsiteX5" fmla="*/ 925830 w 1108710"/>
              <a:gd name="connsiteY5" fmla="*/ 11430 h 34290"/>
              <a:gd name="connsiteX6" fmla="*/ 1108710 w 1108710"/>
              <a:gd name="connsiteY6" fmla="*/ 0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710" h="34290">
                <a:moveTo>
                  <a:pt x="0" y="0"/>
                </a:moveTo>
                <a:cubicBezTo>
                  <a:pt x="53340" y="3810"/>
                  <a:pt x="106785" y="6360"/>
                  <a:pt x="160020" y="11430"/>
                </a:cubicBezTo>
                <a:cubicBezTo>
                  <a:pt x="186839" y="13984"/>
                  <a:pt x="213326" y="19299"/>
                  <a:pt x="240030" y="22860"/>
                </a:cubicBezTo>
                <a:lnTo>
                  <a:pt x="331470" y="34290"/>
                </a:lnTo>
                <a:lnTo>
                  <a:pt x="868680" y="22860"/>
                </a:lnTo>
                <a:cubicBezTo>
                  <a:pt x="888093" y="22113"/>
                  <a:pt x="906490" y="13272"/>
                  <a:pt x="925830" y="11430"/>
                </a:cubicBezTo>
                <a:cubicBezTo>
                  <a:pt x="986634" y="5639"/>
                  <a:pt x="1108710" y="0"/>
                  <a:pt x="110871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652010" y="6252210"/>
            <a:ext cx="1863090" cy="11430"/>
          </a:xfrm>
          <a:custGeom>
            <a:avLst/>
            <a:gdLst>
              <a:gd name="connsiteX0" fmla="*/ 0 w 1863090"/>
              <a:gd name="connsiteY0" fmla="*/ 0 h 11430"/>
              <a:gd name="connsiteX1" fmla="*/ 57150 w 1863090"/>
              <a:gd name="connsiteY1" fmla="*/ 11430 h 11430"/>
              <a:gd name="connsiteX2" fmla="*/ 662940 w 1863090"/>
              <a:gd name="connsiteY2" fmla="*/ 0 h 11430"/>
              <a:gd name="connsiteX3" fmla="*/ 1863090 w 1863090"/>
              <a:gd name="connsiteY3" fmla="*/ 0 h 11430"/>
            </a:gdLst>
            <a:ahLst/>
            <a:cxnLst>
              <a:cxn ang="0">
                <a:pos x="connsiteX0" y="connsiteY0"/>
              </a:cxn>
              <a:cxn ang="0">
                <a:pos x="connsiteX1" y="connsiteY1"/>
              </a:cxn>
              <a:cxn ang="0">
                <a:pos x="connsiteX2" y="connsiteY2"/>
              </a:cxn>
              <a:cxn ang="0">
                <a:pos x="connsiteX3" y="connsiteY3"/>
              </a:cxn>
            </a:cxnLst>
            <a:rect l="l" t="t" r="r" b="b"/>
            <a:pathLst>
              <a:path w="1863090" h="11430">
                <a:moveTo>
                  <a:pt x="0" y="0"/>
                </a:moveTo>
                <a:cubicBezTo>
                  <a:pt x="19050" y="3810"/>
                  <a:pt x="37723" y="11430"/>
                  <a:pt x="57150" y="11430"/>
                </a:cubicBezTo>
                <a:cubicBezTo>
                  <a:pt x="259116" y="11430"/>
                  <a:pt x="460978" y="1278"/>
                  <a:pt x="662940" y="0"/>
                </a:cubicBezTo>
                <a:lnTo>
                  <a:pt x="186309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364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8611" t="15333" r="36945" b="21556"/>
          <a:stretch/>
        </p:blipFill>
        <p:spPr>
          <a:xfrm>
            <a:off x="1562100" y="0"/>
            <a:ext cx="6019800" cy="6893642"/>
          </a:xfrm>
          <a:prstGeom prst="rect">
            <a:avLst/>
          </a:prstGeom>
        </p:spPr>
      </p:pic>
      <p:sp>
        <p:nvSpPr>
          <p:cNvPr id="5" name="Freeform 4"/>
          <p:cNvSpPr/>
          <p:nvPr/>
        </p:nvSpPr>
        <p:spPr>
          <a:xfrm>
            <a:off x="4354830" y="5383530"/>
            <a:ext cx="1726128" cy="45720"/>
          </a:xfrm>
          <a:custGeom>
            <a:avLst/>
            <a:gdLst>
              <a:gd name="connsiteX0" fmla="*/ 0 w 1726128"/>
              <a:gd name="connsiteY0" fmla="*/ 0 h 45720"/>
              <a:gd name="connsiteX1" fmla="*/ 377190 w 1726128"/>
              <a:gd name="connsiteY1" fmla="*/ 11430 h 45720"/>
              <a:gd name="connsiteX2" fmla="*/ 525780 w 1726128"/>
              <a:gd name="connsiteY2" fmla="*/ 22860 h 45720"/>
              <a:gd name="connsiteX3" fmla="*/ 994410 w 1726128"/>
              <a:gd name="connsiteY3" fmla="*/ 45720 h 45720"/>
              <a:gd name="connsiteX4" fmla="*/ 1554480 w 1726128"/>
              <a:gd name="connsiteY4" fmla="*/ 34290 h 45720"/>
              <a:gd name="connsiteX5" fmla="*/ 1703070 w 1726128"/>
              <a:gd name="connsiteY5" fmla="*/ 2286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6128" h="45720">
                <a:moveTo>
                  <a:pt x="0" y="0"/>
                </a:moveTo>
                <a:lnTo>
                  <a:pt x="377190" y="11430"/>
                </a:lnTo>
                <a:cubicBezTo>
                  <a:pt x="426819" y="13588"/>
                  <a:pt x="476200" y="19761"/>
                  <a:pt x="525780" y="22860"/>
                </a:cubicBezTo>
                <a:cubicBezTo>
                  <a:pt x="652500" y="30780"/>
                  <a:pt x="872216" y="40166"/>
                  <a:pt x="994410" y="45720"/>
                </a:cubicBezTo>
                <a:lnTo>
                  <a:pt x="1554480" y="34290"/>
                </a:lnTo>
                <a:cubicBezTo>
                  <a:pt x="1925216" y="21723"/>
                  <a:pt x="1557336" y="22860"/>
                  <a:pt x="1703070" y="228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5269230" y="1188720"/>
            <a:ext cx="1623060" cy="35316"/>
          </a:xfrm>
          <a:custGeom>
            <a:avLst/>
            <a:gdLst>
              <a:gd name="connsiteX0" fmla="*/ 0 w 1623060"/>
              <a:gd name="connsiteY0" fmla="*/ 34290 h 35316"/>
              <a:gd name="connsiteX1" fmla="*/ 194310 w 1623060"/>
              <a:gd name="connsiteY1" fmla="*/ 22860 h 35316"/>
              <a:gd name="connsiteX2" fmla="*/ 262890 w 1623060"/>
              <a:gd name="connsiteY2" fmla="*/ 11430 h 35316"/>
              <a:gd name="connsiteX3" fmla="*/ 468630 w 1623060"/>
              <a:gd name="connsiteY3" fmla="*/ 0 h 35316"/>
              <a:gd name="connsiteX4" fmla="*/ 731520 w 1623060"/>
              <a:gd name="connsiteY4" fmla="*/ 11430 h 35316"/>
              <a:gd name="connsiteX5" fmla="*/ 1165860 w 1623060"/>
              <a:gd name="connsiteY5" fmla="*/ 34290 h 35316"/>
              <a:gd name="connsiteX6" fmla="*/ 1623060 w 1623060"/>
              <a:gd name="connsiteY6" fmla="*/ 34290 h 3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060" h="35316">
                <a:moveTo>
                  <a:pt x="0" y="34290"/>
                </a:moveTo>
                <a:cubicBezTo>
                  <a:pt x="64770" y="30480"/>
                  <a:pt x="129672" y="28481"/>
                  <a:pt x="194310" y="22860"/>
                </a:cubicBezTo>
                <a:cubicBezTo>
                  <a:pt x="217398" y="20852"/>
                  <a:pt x="239795" y="13355"/>
                  <a:pt x="262890" y="11430"/>
                </a:cubicBezTo>
                <a:cubicBezTo>
                  <a:pt x="331338" y="5726"/>
                  <a:pt x="400050" y="3810"/>
                  <a:pt x="468630" y="0"/>
                </a:cubicBezTo>
                <a:lnTo>
                  <a:pt x="731520" y="11430"/>
                </a:lnTo>
                <a:cubicBezTo>
                  <a:pt x="1026511" y="28287"/>
                  <a:pt x="695262" y="27160"/>
                  <a:pt x="1165860" y="34290"/>
                </a:cubicBezTo>
                <a:cubicBezTo>
                  <a:pt x="1318243" y="36599"/>
                  <a:pt x="1470660" y="34290"/>
                  <a:pt x="1623060" y="3429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771650" y="1485900"/>
            <a:ext cx="868680" cy="22871"/>
          </a:xfrm>
          <a:custGeom>
            <a:avLst/>
            <a:gdLst>
              <a:gd name="connsiteX0" fmla="*/ 0 w 868680"/>
              <a:gd name="connsiteY0" fmla="*/ 22860 h 22871"/>
              <a:gd name="connsiteX1" fmla="*/ 240030 w 868680"/>
              <a:gd name="connsiteY1" fmla="*/ 11430 h 22871"/>
              <a:gd name="connsiteX2" fmla="*/ 285750 w 868680"/>
              <a:gd name="connsiteY2" fmla="*/ 0 h 22871"/>
              <a:gd name="connsiteX3" fmla="*/ 674370 w 868680"/>
              <a:gd name="connsiteY3" fmla="*/ 11430 h 22871"/>
              <a:gd name="connsiteX4" fmla="*/ 868680 w 868680"/>
              <a:gd name="connsiteY4" fmla="*/ 22860 h 2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680" h="22871">
                <a:moveTo>
                  <a:pt x="0" y="22860"/>
                </a:moveTo>
                <a:cubicBezTo>
                  <a:pt x="80010" y="19050"/>
                  <a:pt x="160184" y="17818"/>
                  <a:pt x="240030" y="11430"/>
                </a:cubicBezTo>
                <a:cubicBezTo>
                  <a:pt x="255689" y="10177"/>
                  <a:pt x="270041" y="0"/>
                  <a:pt x="285750" y="0"/>
                </a:cubicBezTo>
                <a:cubicBezTo>
                  <a:pt x="415346" y="0"/>
                  <a:pt x="544830" y="7620"/>
                  <a:pt x="674370" y="11430"/>
                </a:cubicBezTo>
                <a:cubicBezTo>
                  <a:pt x="845791" y="23674"/>
                  <a:pt x="780914" y="22860"/>
                  <a:pt x="868680" y="2286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205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00200" y="171450"/>
            <a:ext cx="5945240" cy="6671310"/>
          </a:xfrm>
          <a:prstGeom prst="rect">
            <a:avLst/>
          </a:prstGeom>
        </p:spPr>
      </p:pic>
      <p:sp>
        <p:nvSpPr>
          <p:cNvPr id="5" name="Freeform 4"/>
          <p:cNvSpPr/>
          <p:nvPr/>
        </p:nvSpPr>
        <p:spPr>
          <a:xfrm>
            <a:off x="5554980" y="2638056"/>
            <a:ext cx="1131570" cy="36564"/>
          </a:xfrm>
          <a:custGeom>
            <a:avLst/>
            <a:gdLst>
              <a:gd name="connsiteX0" fmla="*/ 0 w 1131570"/>
              <a:gd name="connsiteY0" fmla="*/ 13704 h 36564"/>
              <a:gd name="connsiteX1" fmla="*/ 960120 w 1131570"/>
              <a:gd name="connsiteY1" fmla="*/ 13704 h 36564"/>
              <a:gd name="connsiteX2" fmla="*/ 1028700 w 1131570"/>
              <a:gd name="connsiteY2" fmla="*/ 36564 h 36564"/>
              <a:gd name="connsiteX3" fmla="*/ 1131570 w 1131570"/>
              <a:gd name="connsiteY3" fmla="*/ 36564 h 36564"/>
            </a:gdLst>
            <a:ahLst/>
            <a:cxnLst>
              <a:cxn ang="0">
                <a:pos x="connsiteX0" y="connsiteY0"/>
              </a:cxn>
              <a:cxn ang="0">
                <a:pos x="connsiteX1" y="connsiteY1"/>
              </a:cxn>
              <a:cxn ang="0">
                <a:pos x="connsiteX2" y="connsiteY2"/>
              </a:cxn>
              <a:cxn ang="0">
                <a:pos x="connsiteX3" y="connsiteY3"/>
              </a:cxn>
            </a:cxnLst>
            <a:rect l="l" t="t" r="r" b="b"/>
            <a:pathLst>
              <a:path w="1131570" h="36564">
                <a:moveTo>
                  <a:pt x="0" y="13704"/>
                </a:moveTo>
                <a:cubicBezTo>
                  <a:pt x="394964" y="539"/>
                  <a:pt x="504925" y="-9056"/>
                  <a:pt x="960120" y="13704"/>
                </a:cubicBezTo>
                <a:cubicBezTo>
                  <a:pt x="984186" y="14907"/>
                  <a:pt x="1004603" y="36564"/>
                  <a:pt x="1028700" y="36564"/>
                </a:cubicBezTo>
                <a:lnTo>
                  <a:pt x="1131570" y="36564"/>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668780" y="2914650"/>
            <a:ext cx="4309110" cy="47171"/>
          </a:xfrm>
          <a:custGeom>
            <a:avLst/>
            <a:gdLst>
              <a:gd name="connsiteX0" fmla="*/ 0 w 4309110"/>
              <a:gd name="connsiteY0" fmla="*/ 11430 h 47171"/>
              <a:gd name="connsiteX1" fmla="*/ 411480 w 4309110"/>
              <a:gd name="connsiteY1" fmla="*/ 22860 h 47171"/>
              <a:gd name="connsiteX2" fmla="*/ 1977390 w 4309110"/>
              <a:gd name="connsiteY2" fmla="*/ 0 h 47171"/>
              <a:gd name="connsiteX3" fmla="*/ 3040380 w 4309110"/>
              <a:gd name="connsiteY3" fmla="*/ 11430 h 47171"/>
              <a:gd name="connsiteX4" fmla="*/ 3246120 w 4309110"/>
              <a:gd name="connsiteY4" fmla="*/ 22860 h 47171"/>
              <a:gd name="connsiteX5" fmla="*/ 3486150 w 4309110"/>
              <a:gd name="connsiteY5" fmla="*/ 45720 h 47171"/>
              <a:gd name="connsiteX6" fmla="*/ 4309110 w 4309110"/>
              <a:gd name="connsiteY6" fmla="*/ 45720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9110" h="47171">
                <a:moveTo>
                  <a:pt x="0" y="11430"/>
                </a:moveTo>
                <a:cubicBezTo>
                  <a:pt x="137160" y="15240"/>
                  <a:pt x="274267" y="22860"/>
                  <a:pt x="411480" y="22860"/>
                </a:cubicBezTo>
                <a:cubicBezTo>
                  <a:pt x="840340" y="22860"/>
                  <a:pt x="1514266" y="8738"/>
                  <a:pt x="1977390" y="0"/>
                </a:cubicBezTo>
                <a:lnTo>
                  <a:pt x="3040380" y="11430"/>
                </a:lnTo>
                <a:cubicBezTo>
                  <a:pt x="3109055" y="12667"/>
                  <a:pt x="3177622" y="17786"/>
                  <a:pt x="3246120" y="22860"/>
                </a:cubicBezTo>
                <a:cubicBezTo>
                  <a:pt x="3334823" y="29431"/>
                  <a:pt x="3394082" y="44624"/>
                  <a:pt x="3486150" y="45720"/>
                </a:cubicBezTo>
                <a:cubicBezTo>
                  <a:pt x="3760451" y="48985"/>
                  <a:pt x="4034790" y="45720"/>
                  <a:pt x="4309110" y="4572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40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8889" t="11778" r="37222" b="68590"/>
          <a:stretch/>
        </p:blipFill>
        <p:spPr>
          <a:xfrm>
            <a:off x="2362200" y="1"/>
            <a:ext cx="4419600" cy="1600200"/>
          </a:xfrm>
          <a:prstGeom prst="rect">
            <a:avLst/>
          </a:prstGeom>
        </p:spPr>
      </p:pic>
    </p:spTree>
    <p:extLst>
      <p:ext uri="{BB962C8B-B14F-4D97-AF65-F5344CB8AC3E}">
        <p14:creationId xmlns:p14="http://schemas.microsoft.com/office/powerpoint/2010/main" val="1299953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8889" t="11778" r="37222" b="3778"/>
          <a:stretch/>
        </p:blipFill>
        <p:spPr>
          <a:xfrm>
            <a:off x="2362200" y="0"/>
            <a:ext cx="4419600" cy="6882985"/>
          </a:xfrm>
          <a:prstGeom prst="rect">
            <a:avLst/>
          </a:prstGeom>
        </p:spPr>
      </p:pic>
      <p:sp>
        <p:nvSpPr>
          <p:cNvPr id="5" name="Rectangle 4"/>
          <p:cNvSpPr/>
          <p:nvPr/>
        </p:nvSpPr>
        <p:spPr>
          <a:xfrm>
            <a:off x="2362200" y="1600200"/>
            <a:ext cx="457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487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8056" t="13111" r="19167" b="4667"/>
          <a:stretch/>
        </p:blipFill>
        <p:spPr>
          <a:xfrm>
            <a:off x="381811" y="-2045"/>
            <a:ext cx="8380379" cy="6860045"/>
          </a:xfrm>
          <a:prstGeom prst="rect">
            <a:avLst/>
          </a:prstGeom>
        </p:spPr>
      </p:pic>
    </p:spTree>
    <p:extLst>
      <p:ext uri="{BB962C8B-B14F-4D97-AF65-F5344CB8AC3E}">
        <p14:creationId xmlns:p14="http://schemas.microsoft.com/office/powerpoint/2010/main" val="3872216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2537" y="2124075"/>
            <a:ext cx="6638925" cy="2609850"/>
          </a:xfrm>
          <a:prstGeom prst="rect">
            <a:avLst/>
          </a:prstGeom>
        </p:spPr>
      </p:pic>
    </p:spTree>
    <p:extLst>
      <p:ext uri="{BB962C8B-B14F-4D97-AF65-F5344CB8AC3E}">
        <p14:creationId xmlns:p14="http://schemas.microsoft.com/office/powerpoint/2010/main" val="532088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and Nearby Fields</a:t>
            </a:r>
          </a:p>
        </p:txBody>
      </p:sp>
      <p:sp>
        <p:nvSpPr>
          <p:cNvPr id="3" name="Content Placeholder 2"/>
          <p:cNvSpPr>
            <a:spLocks noGrp="1"/>
          </p:cNvSpPr>
          <p:nvPr>
            <p:ph idx="1"/>
          </p:nvPr>
        </p:nvSpPr>
        <p:spPr/>
        <p:txBody>
          <a:bodyPr/>
          <a:lstStyle/>
          <a:p>
            <a:pPr marL="0" indent="0">
              <a:buNone/>
            </a:pPr>
            <a:r>
              <a:rPr lang="en-US" dirty="0"/>
              <a:t>Derogatory summary of computer vision:</a:t>
            </a:r>
          </a:p>
          <a:p>
            <a:pPr marL="0" indent="0">
              <a:buNone/>
            </a:pPr>
            <a:r>
              <a:rPr lang="en-US" dirty="0"/>
              <a:t>    “Machine learning applied to visual data.”</a:t>
            </a:r>
          </a:p>
          <a:p>
            <a:endParaRPr lang="en-US" dirty="0"/>
          </a:p>
          <a:p>
            <a:endParaRPr lang="en-US" dirty="0"/>
          </a:p>
          <a:p>
            <a:r>
              <a:rPr lang="en-US" dirty="0"/>
              <a:t>Computer Graphics: Models to Images</a:t>
            </a:r>
          </a:p>
          <a:p>
            <a:r>
              <a:rPr lang="en-US" dirty="0"/>
              <a:t>Computer Vision: Images to Models</a:t>
            </a:r>
          </a:p>
          <a:p>
            <a:endParaRPr lang="en-US" dirty="0"/>
          </a:p>
        </p:txBody>
      </p:sp>
      <p:sp>
        <p:nvSpPr>
          <p:cNvPr id="4" name="TextBox 3"/>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1991640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828800" y="920234"/>
            <a:ext cx="5486400" cy="48006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4800" y="1600200"/>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905000" y="5105400"/>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943600" y="4410927"/>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60779" y="3522320"/>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813331" y="1540078"/>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09600" y="4273034"/>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7221" y="3276600"/>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943600" y="577646"/>
            <a:ext cx="2286000" cy="1447800"/>
          </a:xfrm>
          <a:prstGeom prst="ellipse">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83221" y="1600200"/>
            <a:ext cx="4495800" cy="1143000"/>
          </a:xfrm>
        </p:spPr>
        <p:txBody>
          <a:bodyPr>
            <a:normAutofit fontScale="90000"/>
          </a:bodyPr>
          <a:lstStyle/>
          <a:p>
            <a:r>
              <a:rPr lang="en-US" dirty="0"/>
              <a:t>Scope of CSCI 1430</a:t>
            </a:r>
          </a:p>
        </p:txBody>
      </p:sp>
      <p:sp>
        <p:nvSpPr>
          <p:cNvPr id="5" name="TextBox 4"/>
          <p:cNvSpPr txBox="1"/>
          <p:nvPr/>
        </p:nvSpPr>
        <p:spPr>
          <a:xfrm>
            <a:off x="3200400" y="1062335"/>
            <a:ext cx="2743200" cy="461665"/>
          </a:xfrm>
          <a:prstGeom prst="rect">
            <a:avLst/>
          </a:prstGeom>
          <a:noFill/>
        </p:spPr>
        <p:txBody>
          <a:bodyPr wrap="square" rtlCol="0">
            <a:spAutoFit/>
          </a:bodyPr>
          <a:lstStyle/>
          <a:p>
            <a:pPr algn="ctr"/>
            <a:r>
              <a:rPr lang="en-US" sz="2400" dirty="0"/>
              <a:t>Computer Vision</a:t>
            </a:r>
          </a:p>
        </p:txBody>
      </p:sp>
      <p:sp>
        <p:nvSpPr>
          <p:cNvPr id="7" name="TextBox 6"/>
          <p:cNvSpPr txBox="1"/>
          <p:nvPr/>
        </p:nvSpPr>
        <p:spPr>
          <a:xfrm>
            <a:off x="6248400" y="1072634"/>
            <a:ext cx="1828800" cy="369332"/>
          </a:xfrm>
          <a:prstGeom prst="rect">
            <a:avLst/>
          </a:prstGeom>
          <a:noFill/>
        </p:spPr>
        <p:txBody>
          <a:bodyPr wrap="square" rtlCol="0">
            <a:spAutoFit/>
          </a:bodyPr>
          <a:lstStyle/>
          <a:p>
            <a:pPr algn="ctr"/>
            <a:r>
              <a:rPr lang="en-US" dirty="0"/>
              <a:t>Robotics</a:t>
            </a:r>
          </a:p>
        </p:txBody>
      </p:sp>
      <p:sp>
        <p:nvSpPr>
          <p:cNvPr id="8" name="TextBox 7"/>
          <p:cNvSpPr txBox="1"/>
          <p:nvPr/>
        </p:nvSpPr>
        <p:spPr>
          <a:xfrm>
            <a:off x="6248400" y="5193268"/>
            <a:ext cx="1828800" cy="369332"/>
          </a:xfrm>
          <a:prstGeom prst="rect">
            <a:avLst/>
          </a:prstGeom>
          <a:noFill/>
        </p:spPr>
        <p:txBody>
          <a:bodyPr wrap="square" rtlCol="0">
            <a:spAutoFit/>
          </a:bodyPr>
          <a:lstStyle/>
          <a:p>
            <a:pPr algn="ctr"/>
            <a:r>
              <a:rPr lang="en-US" dirty="0"/>
              <a:t>Neuroscience</a:t>
            </a:r>
          </a:p>
        </p:txBody>
      </p:sp>
      <p:sp>
        <p:nvSpPr>
          <p:cNvPr id="9" name="TextBox 8"/>
          <p:cNvSpPr txBox="1"/>
          <p:nvPr/>
        </p:nvSpPr>
        <p:spPr>
          <a:xfrm>
            <a:off x="152400" y="3810000"/>
            <a:ext cx="1828800" cy="369332"/>
          </a:xfrm>
          <a:prstGeom prst="rect">
            <a:avLst/>
          </a:prstGeom>
          <a:noFill/>
        </p:spPr>
        <p:txBody>
          <a:bodyPr wrap="square" rtlCol="0">
            <a:spAutoFit/>
          </a:bodyPr>
          <a:lstStyle/>
          <a:p>
            <a:pPr algn="ctr"/>
            <a:r>
              <a:rPr lang="en-US" dirty="0"/>
              <a:t>Graphics</a:t>
            </a:r>
          </a:p>
        </p:txBody>
      </p:sp>
      <p:sp>
        <p:nvSpPr>
          <p:cNvPr id="10" name="TextBox 9"/>
          <p:cNvSpPr txBox="1"/>
          <p:nvPr/>
        </p:nvSpPr>
        <p:spPr>
          <a:xfrm>
            <a:off x="762000" y="4724400"/>
            <a:ext cx="1828800" cy="646331"/>
          </a:xfrm>
          <a:prstGeom prst="rect">
            <a:avLst/>
          </a:prstGeom>
          <a:noFill/>
        </p:spPr>
        <p:txBody>
          <a:bodyPr wrap="square" rtlCol="0">
            <a:spAutoFit/>
          </a:bodyPr>
          <a:lstStyle/>
          <a:p>
            <a:pPr algn="ctr"/>
            <a:r>
              <a:rPr lang="en-US" dirty="0"/>
              <a:t>Computational Photography</a:t>
            </a:r>
          </a:p>
        </p:txBody>
      </p:sp>
      <p:sp>
        <p:nvSpPr>
          <p:cNvPr id="11" name="TextBox 10"/>
          <p:cNvSpPr txBox="1"/>
          <p:nvPr/>
        </p:nvSpPr>
        <p:spPr>
          <a:xfrm>
            <a:off x="381000" y="1981200"/>
            <a:ext cx="1828800" cy="646331"/>
          </a:xfrm>
          <a:prstGeom prst="rect">
            <a:avLst/>
          </a:prstGeom>
          <a:noFill/>
        </p:spPr>
        <p:txBody>
          <a:bodyPr wrap="square" rtlCol="0">
            <a:spAutoFit/>
          </a:bodyPr>
          <a:lstStyle/>
          <a:p>
            <a:pPr algn="ctr"/>
            <a:r>
              <a:rPr lang="en-US" dirty="0"/>
              <a:t>Machine Learning</a:t>
            </a:r>
          </a:p>
        </p:txBody>
      </p:sp>
      <p:sp>
        <p:nvSpPr>
          <p:cNvPr id="12" name="TextBox 11"/>
          <p:cNvSpPr txBox="1"/>
          <p:nvPr/>
        </p:nvSpPr>
        <p:spPr>
          <a:xfrm>
            <a:off x="7186448" y="3953023"/>
            <a:ext cx="1828800" cy="369332"/>
          </a:xfrm>
          <a:prstGeom prst="rect">
            <a:avLst/>
          </a:prstGeom>
          <a:noFill/>
        </p:spPr>
        <p:txBody>
          <a:bodyPr wrap="square" rtlCol="0">
            <a:spAutoFit/>
          </a:bodyPr>
          <a:lstStyle/>
          <a:p>
            <a:pPr algn="ctr"/>
            <a:r>
              <a:rPr lang="en-US" dirty="0"/>
              <a:t>Medical Imaging</a:t>
            </a:r>
          </a:p>
        </p:txBody>
      </p:sp>
      <p:sp>
        <p:nvSpPr>
          <p:cNvPr id="13" name="TextBox 12"/>
          <p:cNvSpPr txBox="1"/>
          <p:nvPr/>
        </p:nvSpPr>
        <p:spPr>
          <a:xfrm>
            <a:off x="7086600" y="2096869"/>
            <a:ext cx="1981200" cy="646331"/>
          </a:xfrm>
          <a:prstGeom prst="rect">
            <a:avLst/>
          </a:prstGeom>
          <a:noFill/>
        </p:spPr>
        <p:txBody>
          <a:bodyPr wrap="square" rtlCol="0">
            <a:spAutoFit/>
          </a:bodyPr>
          <a:lstStyle/>
          <a:p>
            <a:pPr algn="ctr"/>
            <a:r>
              <a:rPr lang="en-US" dirty="0"/>
              <a:t>Human Computer Interaction</a:t>
            </a:r>
          </a:p>
        </p:txBody>
      </p:sp>
      <p:sp>
        <p:nvSpPr>
          <p:cNvPr id="22" name="TextBox 21"/>
          <p:cNvSpPr txBox="1"/>
          <p:nvPr/>
        </p:nvSpPr>
        <p:spPr>
          <a:xfrm>
            <a:off x="2186151" y="5659820"/>
            <a:ext cx="1828800" cy="369332"/>
          </a:xfrm>
          <a:prstGeom prst="rect">
            <a:avLst/>
          </a:prstGeom>
          <a:noFill/>
        </p:spPr>
        <p:txBody>
          <a:bodyPr wrap="square" rtlCol="0">
            <a:spAutoFit/>
          </a:bodyPr>
          <a:lstStyle/>
          <a:p>
            <a:pPr algn="ctr"/>
            <a:r>
              <a:rPr lang="en-US" dirty="0"/>
              <a:t>Optics</a:t>
            </a:r>
          </a:p>
        </p:txBody>
      </p:sp>
      <p:sp>
        <p:nvSpPr>
          <p:cNvPr id="23" name="Oval 22"/>
          <p:cNvSpPr/>
          <p:nvPr/>
        </p:nvSpPr>
        <p:spPr>
          <a:xfrm>
            <a:off x="2895600" y="2754211"/>
            <a:ext cx="3505200" cy="240770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124200" y="3146708"/>
            <a:ext cx="2971800" cy="1569660"/>
          </a:xfrm>
          <a:prstGeom prst="rect">
            <a:avLst/>
          </a:prstGeom>
          <a:noFill/>
        </p:spPr>
        <p:txBody>
          <a:bodyPr wrap="square" rtlCol="0">
            <a:spAutoFit/>
          </a:bodyPr>
          <a:lstStyle/>
          <a:p>
            <a:pPr algn="ctr"/>
            <a:r>
              <a:rPr lang="en-US" sz="2400" dirty="0"/>
              <a:t>Image Processing</a:t>
            </a:r>
            <a:br>
              <a:rPr lang="en-US" sz="2400" dirty="0"/>
            </a:br>
            <a:r>
              <a:rPr lang="en-US" sz="2400" dirty="0"/>
              <a:t>Geometric Reasoning</a:t>
            </a:r>
            <a:br>
              <a:rPr lang="en-US" sz="2400" dirty="0"/>
            </a:br>
            <a:r>
              <a:rPr lang="en-US" sz="2400" dirty="0"/>
              <a:t>Recognition</a:t>
            </a:r>
            <a:br>
              <a:rPr lang="en-US" sz="2400" dirty="0"/>
            </a:br>
            <a:r>
              <a:rPr lang="en-US" sz="2400" dirty="0"/>
              <a:t>Deep Learning</a:t>
            </a:r>
          </a:p>
        </p:txBody>
      </p:sp>
      <p:sp>
        <p:nvSpPr>
          <p:cNvPr id="25" name="TextBox 24"/>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246725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7" grpId="0" animBg="1"/>
      <p:bldP spid="16" grpId="0" animBg="1"/>
      <p:bldP spid="15" grpId="0" animBg="1"/>
      <p:bldP spid="18" grpId="0" animBg="1"/>
      <p:bldP spid="19" grpId="0" animBg="1"/>
      <p:bldP spid="14" grpId="0" animBg="1"/>
      <p:bldP spid="7" grpId="0"/>
      <p:bldP spid="8" grpId="0"/>
      <p:bldP spid="9" grpId="0"/>
      <p:bldP spid="10" grpId="0"/>
      <p:bldP spid="11" grpId="0"/>
      <p:bldP spid="12" grpId="0"/>
      <p:bldP spid="13" grpId="0"/>
      <p:bldP spid="22" grpId="0"/>
      <p:bldP spid="23" grpId="0" animBg="1"/>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Staff</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507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a:bodyPr>
          <a:lstStyle/>
          <a:p>
            <a:pPr marL="0" indent="0">
              <a:buNone/>
            </a:pPr>
            <a:r>
              <a:rPr lang="en-US" dirty="0" err="1"/>
              <a:t>Jitendra</a:t>
            </a:r>
            <a:r>
              <a:rPr lang="en-US" dirty="0"/>
              <a:t> Malik, UC Berkeley</a:t>
            </a:r>
          </a:p>
          <a:p>
            <a:pPr marL="0" indent="0">
              <a:buNone/>
            </a:pPr>
            <a:r>
              <a:rPr lang="en-US" dirty="0"/>
              <a:t>Three ‘R’s of Computer Vision</a:t>
            </a:r>
          </a:p>
          <a:p>
            <a:pPr marL="0" indent="0">
              <a:buNone/>
            </a:pPr>
            <a:endParaRPr lang="en-US" dirty="0"/>
          </a:p>
          <a:p>
            <a:pPr marL="0" indent="0">
              <a:buNone/>
            </a:pPr>
            <a:r>
              <a:rPr lang="en-US" dirty="0"/>
              <a:t>“The classic problems of computational vision:</a:t>
            </a:r>
          </a:p>
          <a:p>
            <a:pPr marL="0" indent="0">
              <a:buNone/>
            </a:pPr>
            <a:r>
              <a:rPr lang="en-US" dirty="0"/>
              <a:t>	reconstruction</a:t>
            </a:r>
          </a:p>
          <a:p>
            <a:pPr marL="0" indent="0">
              <a:buNone/>
            </a:pPr>
            <a:r>
              <a:rPr lang="en-US" dirty="0"/>
              <a:t>	recognition</a:t>
            </a:r>
          </a:p>
          <a:p>
            <a:pPr marL="0" indent="0">
              <a:buNone/>
            </a:pPr>
            <a:r>
              <a:rPr lang="en-US" dirty="0"/>
              <a:t>	(re)organization.”</a:t>
            </a:r>
          </a:p>
          <a:p>
            <a:endParaRPr lang="en-US" dirty="0"/>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762000"/>
            <a:ext cx="1295400" cy="1813560"/>
          </a:xfrm>
          <a:prstGeom prst="rect">
            <a:avLst/>
          </a:prstGeom>
        </p:spPr>
      </p:pic>
    </p:spTree>
    <p:extLst>
      <p:ext uri="{BB962C8B-B14F-4D97-AF65-F5344CB8AC3E}">
        <p14:creationId xmlns:p14="http://schemas.microsoft.com/office/powerpoint/2010/main" val="2496072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46653" y="1180790"/>
            <a:ext cx="8070574" cy="994172"/>
          </a:xfrm>
        </p:spPr>
        <p:txBody>
          <a:bodyPr/>
          <a:lstStyle/>
          <a:p>
            <a:pPr algn="ctr"/>
            <a:r>
              <a:rPr lang="en-US" dirty="0"/>
              <a:t>I work in here.</a:t>
            </a:r>
          </a:p>
        </p:txBody>
      </p:sp>
      <p:graphicFrame>
        <p:nvGraphicFramePr>
          <p:cNvPr id="10" name="Content Placeholder 3"/>
          <p:cNvGraphicFramePr>
            <a:graphicFrameLocks noGrp="1"/>
          </p:cNvGraphicFramePr>
          <p:nvPr>
            <p:ph idx="1"/>
            <p:extLst/>
          </p:nvPr>
        </p:nvGraphicFramePr>
        <p:xfrm>
          <a:off x="1465400" y="2276164"/>
          <a:ext cx="5915025"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eform 1"/>
          <p:cNvSpPr/>
          <p:nvPr/>
        </p:nvSpPr>
        <p:spPr>
          <a:xfrm>
            <a:off x="4189810" y="3843338"/>
            <a:ext cx="466130" cy="432197"/>
          </a:xfrm>
          <a:custGeom>
            <a:avLst/>
            <a:gdLst>
              <a:gd name="connsiteX0" fmla="*/ 0 w 621506"/>
              <a:gd name="connsiteY0" fmla="*/ 538163 h 576263"/>
              <a:gd name="connsiteX1" fmla="*/ 45243 w 621506"/>
              <a:gd name="connsiteY1" fmla="*/ 411956 h 576263"/>
              <a:gd name="connsiteX2" fmla="*/ 97631 w 621506"/>
              <a:gd name="connsiteY2" fmla="*/ 283369 h 576263"/>
              <a:gd name="connsiteX3" fmla="*/ 161925 w 621506"/>
              <a:gd name="connsiteY3" fmla="*/ 188119 h 576263"/>
              <a:gd name="connsiteX4" fmla="*/ 219075 w 621506"/>
              <a:gd name="connsiteY4" fmla="*/ 97631 h 576263"/>
              <a:gd name="connsiteX5" fmla="*/ 280987 w 621506"/>
              <a:gd name="connsiteY5" fmla="*/ 33338 h 576263"/>
              <a:gd name="connsiteX6" fmla="*/ 309562 w 621506"/>
              <a:gd name="connsiteY6" fmla="*/ 0 h 576263"/>
              <a:gd name="connsiteX7" fmla="*/ 383381 w 621506"/>
              <a:gd name="connsiteY7" fmla="*/ 83344 h 576263"/>
              <a:gd name="connsiteX8" fmla="*/ 454818 w 621506"/>
              <a:gd name="connsiteY8" fmla="*/ 171450 h 576263"/>
              <a:gd name="connsiteX9" fmla="*/ 507206 w 621506"/>
              <a:gd name="connsiteY9" fmla="*/ 259556 h 576263"/>
              <a:gd name="connsiteX10" fmla="*/ 547687 w 621506"/>
              <a:gd name="connsiteY10" fmla="*/ 342900 h 576263"/>
              <a:gd name="connsiteX11" fmla="*/ 590550 w 621506"/>
              <a:gd name="connsiteY11" fmla="*/ 440531 h 576263"/>
              <a:gd name="connsiteX12" fmla="*/ 614362 w 621506"/>
              <a:gd name="connsiteY12" fmla="*/ 509588 h 576263"/>
              <a:gd name="connsiteX13" fmla="*/ 621506 w 621506"/>
              <a:gd name="connsiteY13" fmla="*/ 540544 h 576263"/>
              <a:gd name="connsiteX14" fmla="*/ 540543 w 621506"/>
              <a:gd name="connsiteY14" fmla="*/ 559594 h 576263"/>
              <a:gd name="connsiteX15" fmla="*/ 454818 w 621506"/>
              <a:gd name="connsiteY15" fmla="*/ 569119 h 576263"/>
              <a:gd name="connsiteX16" fmla="*/ 378618 w 621506"/>
              <a:gd name="connsiteY16" fmla="*/ 573881 h 576263"/>
              <a:gd name="connsiteX17" fmla="*/ 283368 w 621506"/>
              <a:gd name="connsiteY17" fmla="*/ 576263 h 576263"/>
              <a:gd name="connsiteX18" fmla="*/ 180975 w 621506"/>
              <a:gd name="connsiteY18" fmla="*/ 569119 h 576263"/>
              <a:gd name="connsiteX19" fmla="*/ 85725 w 621506"/>
              <a:gd name="connsiteY19" fmla="*/ 554831 h 576263"/>
              <a:gd name="connsiteX20" fmla="*/ 0 w 621506"/>
              <a:gd name="connsiteY20" fmla="*/ 538163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1506" h="576263">
                <a:moveTo>
                  <a:pt x="0" y="538163"/>
                </a:moveTo>
                <a:lnTo>
                  <a:pt x="45243" y="411956"/>
                </a:lnTo>
                <a:lnTo>
                  <a:pt x="97631" y="283369"/>
                </a:lnTo>
                <a:lnTo>
                  <a:pt x="161925" y="188119"/>
                </a:lnTo>
                <a:lnTo>
                  <a:pt x="219075" y="97631"/>
                </a:lnTo>
                <a:lnTo>
                  <a:pt x="280987" y="33338"/>
                </a:lnTo>
                <a:lnTo>
                  <a:pt x="309562" y="0"/>
                </a:lnTo>
                <a:lnTo>
                  <a:pt x="383381" y="83344"/>
                </a:lnTo>
                <a:lnTo>
                  <a:pt x="454818" y="171450"/>
                </a:lnTo>
                <a:lnTo>
                  <a:pt x="507206" y="259556"/>
                </a:lnTo>
                <a:lnTo>
                  <a:pt x="547687" y="342900"/>
                </a:lnTo>
                <a:lnTo>
                  <a:pt x="590550" y="440531"/>
                </a:lnTo>
                <a:lnTo>
                  <a:pt x="614362" y="509588"/>
                </a:lnTo>
                <a:lnTo>
                  <a:pt x="621506" y="540544"/>
                </a:lnTo>
                <a:lnTo>
                  <a:pt x="540543" y="559594"/>
                </a:lnTo>
                <a:lnTo>
                  <a:pt x="454818" y="569119"/>
                </a:lnTo>
                <a:lnTo>
                  <a:pt x="378618" y="573881"/>
                </a:lnTo>
                <a:lnTo>
                  <a:pt x="283368" y="576263"/>
                </a:lnTo>
                <a:lnTo>
                  <a:pt x="180975" y="569119"/>
                </a:lnTo>
                <a:lnTo>
                  <a:pt x="85725" y="554831"/>
                </a:lnTo>
                <a:lnTo>
                  <a:pt x="0" y="53816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236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scapes-supplemental-video-fina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lum bright="10000"/>
          </a:blip>
          <a:stretch>
            <a:fillRect/>
          </a:stretch>
        </p:blipFill>
        <p:spPr>
          <a:xfrm>
            <a:off x="2667000" y="1524000"/>
            <a:ext cx="6265334" cy="3524250"/>
          </a:xfrm>
          <a:prstGeom prst="rect">
            <a:avLst/>
          </a:prstGeom>
          <a:effectLst>
            <a:outerShdw blurRad="50800" dist="38100" dir="2700000" algn="tl" rotWithShape="0">
              <a:prstClr val="black">
                <a:alpha val="40000"/>
              </a:prstClr>
            </a:outerShdw>
          </a:effectLst>
        </p:spPr>
      </p:pic>
      <p:pic>
        <p:nvPicPr>
          <p:cNvPr id="5" name="Picture 2" descr="D:\UCL\Projects\VideoScapes\Publications\SIGGRAPHAsia2011\Videos\ShowReel\ImageSearchSequence\00001728.jp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43538" y="1283330"/>
            <a:ext cx="2190750" cy="12322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3" descr="D:\UCL\Projects\VideoScapes\Publications\SIGGRAPHAsia2011\Videos\ShowReel\ImageSearchSequence\00000000.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813" r="7917"/>
          <a:stretch/>
        </p:blipFill>
        <p:spPr bwMode="auto">
          <a:xfrm>
            <a:off x="359835" y="4286251"/>
            <a:ext cx="1870483" cy="12485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764" y="1283330"/>
            <a:ext cx="1614290" cy="507831"/>
          </a:xfrm>
          <a:prstGeom prst="rect">
            <a:avLst/>
          </a:prstGeom>
          <a:noFill/>
        </p:spPr>
        <p:txBody>
          <a:bodyPr wrap="square" rtlCol="0">
            <a:spAutoFit/>
          </a:bodyPr>
          <a:lstStyle/>
          <a:p>
            <a:r>
              <a:rPr lang="en-GB" sz="2700" spc="62" dirty="0">
                <a:ln w="18415" cmpd="sng">
                  <a:solidFill>
                    <a:srgbClr val="FFFFFF"/>
                  </a:solidFill>
                  <a:prstDash val="solid"/>
                </a:ln>
                <a:solidFill>
                  <a:srgbClr val="FFFFFF"/>
                </a:solidFill>
                <a:effectLst>
                  <a:outerShdw blurRad="63500" dir="3600000" algn="tl" rotWithShape="0">
                    <a:srgbClr val="000000">
                      <a:alpha val="70000"/>
                    </a:srgbClr>
                  </a:outerShdw>
                </a:effectLst>
              </a:rPr>
              <a:t>Start</a:t>
            </a:r>
          </a:p>
        </p:txBody>
      </p:sp>
      <p:sp>
        <p:nvSpPr>
          <p:cNvPr id="8" name="TextBox 7"/>
          <p:cNvSpPr txBox="1"/>
          <p:nvPr/>
        </p:nvSpPr>
        <p:spPr>
          <a:xfrm>
            <a:off x="1501843" y="5106289"/>
            <a:ext cx="990203" cy="507831"/>
          </a:xfrm>
          <a:prstGeom prst="rect">
            <a:avLst/>
          </a:prstGeom>
          <a:noFill/>
        </p:spPr>
        <p:txBody>
          <a:bodyPr wrap="square" rtlCol="0">
            <a:spAutoFit/>
          </a:bodyPr>
          <a:lstStyle/>
          <a:p>
            <a:r>
              <a:rPr lang="en-GB" sz="2700" spc="62" dirty="0">
                <a:ln w="18415" cmpd="sng">
                  <a:solidFill>
                    <a:srgbClr val="FFFFFF"/>
                  </a:solidFill>
                  <a:prstDash val="solid"/>
                </a:ln>
                <a:solidFill>
                  <a:srgbClr val="FFFFFF"/>
                </a:solidFill>
                <a:effectLst>
                  <a:outerShdw blurRad="63500" dir="3600000" algn="tl" rotWithShape="0">
                    <a:srgbClr val="000000">
                      <a:alpha val="70000"/>
                    </a:srgbClr>
                  </a:outerShdw>
                </a:effectLst>
              </a:rPr>
              <a:t>End</a:t>
            </a:r>
          </a:p>
        </p:txBody>
      </p:sp>
    </p:spTree>
    <p:extLst>
      <p:ext uri="{BB962C8B-B14F-4D97-AF65-F5344CB8AC3E}">
        <p14:creationId xmlns:p14="http://schemas.microsoft.com/office/powerpoint/2010/main" val="27774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9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mporal_interfac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 y="914400"/>
            <a:ext cx="8805333" cy="4953000"/>
          </a:xfrm>
          <a:prstGeom prst="rect">
            <a:avLst/>
          </a:prstGeom>
        </p:spPr>
      </p:pic>
    </p:spTree>
    <p:extLst>
      <p:ext uri="{BB962C8B-B14F-4D97-AF65-F5344CB8AC3E}">
        <p14:creationId xmlns:p14="http://schemas.microsoft.com/office/powerpoint/2010/main" val="39245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381000"/>
            <a:ext cx="2724150" cy="6010275"/>
          </a:xfrm>
          <a:prstGeom prst="rect">
            <a:avLst/>
          </a:prstGeom>
        </p:spPr>
      </p:pic>
      <p:pic>
        <p:nvPicPr>
          <p:cNvPr id="5" name="Picture 4"/>
          <p:cNvPicPr>
            <a:picLocks noChangeAspect="1"/>
          </p:cNvPicPr>
          <p:nvPr/>
        </p:nvPicPr>
        <p:blipFill>
          <a:blip r:embed="rId3"/>
          <a:stretch>
            <a:fillRect/>
          </a:stretch>
        </p:blipFill>
        <p:spPr>
          <a:xfrm>
            <a:off x="4800600" y="371475"/>
            <a:ext cx="2752725" cy="6019800"/>
          </a:xfrm>
          <a:prstGeom prst="rect">
            <a:avLst/>
          </a:prstGeom>
        </p:spPr>
      </p:pic>
    </p:spTree>
    <p:extLst>
      <p:ext uri="{BB962C8B-B14F-4D97-AF65-F5344CB8AC3E}">
        <p14:creationId xmlns:p14="http://schemas.microsoft.com/office/powerpoint/2010/main" val="419697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533400"/>
            <a:ext cx="8915400" cy="1926258"/>
          </a:xfrm>
          <a:prstGeom prst="rect">
            <a:avLst/>
          </a:prstGeom>
        </p:spPr>
      </p:pic>
      <p:pic>
        <p:nvPicPr>
          <p:cNvPr id="5" name="Picture 4"/>
          <p:cNvPicPr>
            <a:picLocks noChangeAspect="1"/>
          </p:cNvPicPr>
          <p:nvPr/>
        </p:nvPicPr>
        <p:blipFill>
          <a:blip r:embed="rId3"/>
          <a:stretch>
            <a:fillRect/>
          </a:stretch>
        </p:blipFill>
        <p:spPr>
          <a:xfrm>
            <a:off x="1228725" y="3048000"/>
            <a:ext cx="6762750" cy="3267075"/>
          </a:xfrm>
          <a:prstGeom prst="rect">
            <a:avLst/>
          </a:prstGeom>
        </p:spPr>
      </p:pic>
    </p:spTree>
    <p:extLst>
      <p:ext uri="{BB962C8B-B14F-4D97-AF65-F5344CB8AC3E}">
        <p14:creationId xmlns:p14="http://schemas.microsoft.com/office/powerpoint/2010/main" val="4128387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467" y="26814"/>
            <a:ext cx="8229600" cy="1143000"/>
          </a:xfrm>
        </p:spPr>
        <p:txBody>
          <a:bodyPr/>
          <a:lstStyle/>
          <a:p>
            <a:r>
              <a:rPr lang="en-US" dirty="0"/>
              <a:t>Instructor: James Tompkin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709" y="1447800"/>
            <a:ext cx="2806048" cy="112591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33756"/>
          <a:stretch/>
        </p:blipFill>
        <p:spPr>
          <a:xfrm>
            <a:off x="600709" y="2928575"/>
            <a:ext cx="2712150" cy="866442"/>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29200" b="29216"/>
          <a:stretch/>
        </p:blipFill>
        <p:spPr>
          <a:xfrm>
            <a:off x="563707" y="4268488"/>
            <a:ext cx="2880052" cy="798430"/>
          </a:xfrm>
          <a:prstGeom prst="rect">
            <a:avLst/>
          </a:prstGeom>
        </p:spPr>
      </p:pic>
      <p:sp>
        <p:nvSpPr>
          <p:cNvPr id="8" name="TextBox 7"/>
          <p:cNvSpPr txBox="1"/>
          <p:nvPr/>
        </p:nvSpPr>
        <p:spPr>
          <a:xfrm>
            <a:off x="3737447" y="3038630"/>
            <a:ext cx="2882097" cy="646331"/>
          </a:xfrm>
          <a:prstGeom prst="rect">
            <a:avLst/>
          </a:prstGeom>
          <a:noFill/>
        </p:spPr>
        <p:txBody>
          <a:bodyPr wrap="square" rtlCol="0">
            <a:spAutoFit/>
          </a:bodyPr>
          <a:lstStyle/>
          <a:p>
            <a:r>
              <a:rPr lang="en-US" dirty="0"/>
              <a:t>Max Planck Institute</a:t>
            </a:r>
          </a:p>
          <a:p>
            <a:r>
              <a:rPr lang="en-US" dirty="0"/>
              <a:t>Germany</a:t>
            </a:r>
          </a:p>
        </p:txBody>
      </p:sp>
      <p:sp>
        <p:nvSpPr>
          <p:cNvPr id="9" name="TextBox 8"/>
          <p:cNvSpPr txBox="1"/>
          <p:nvPr/>
        </p:nvSpPr>
        <p:spPr>
          <a:xfrm>
            <a:off x="3737447" y="4344536"/>
            <a:ext cx="2882097" cy="646331"/>
          </a:xfrm>
          <a:prstGeom prst="rect">
            <a:avLst/>
          </a:prstGeom>
          <a:noFill/>
        </p:spPr>
        <p:txBody>
          <a:bodyPr wrap="square" rtlCol="0">
            <a:spAutoFit/>
          </a:bodyPr>
          <a:lstStyle/>
          <a:p>
            <a:r>
              <a:rPr lang="en-US" dirty="0"/>
              <a:t>University College London</a:t>
            </a:r>
          </a:p>
          <a:p>
            <a:r>
              <a:rPr lang="en-US" dirty="0"/>
              <a:t>UK</a:t>
            </a:r>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2920" t="16062" r="12374" b="16422"/>
          <a:stretch/>
        </p:blipFill>
        <p:spPr>
          <a:xfrm>
            <a:off x="7114413" y="3038630"/>
            <a:ext cx="1032841" cy="70866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t="22216" b="23238"/>
          <a:stretch/>
        </p:blipFill>
        <p:spPr>
          <a:xfrm>
            <a:off x="6804739" y="4403350"/>
            <a:ext cx="1652191" cy="52870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0709" y="5427715"/>
            <a:ext cx="2712150" cy="992162"/>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17683" y="5692867"/>
            <a:ext cx="1721623" cy="52973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92439" y="5588106"/>
            <a:ext cx="443948" cy="739253"/>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99941" y="5559893"/>
            <a:ext cx="959333" cy="767466"/>
          </a:xfrm>
          <a:prstGeom prst="rect">
            <a:avLst/>
          </a:prstGeom>
        </p:spPr>
      </p:pic>
    </p:spTree>
    <p:extLst>
      <p:ext uri="{BB962C8B-B14F-4D97-AF65-F5344CB8AC3E}">
        <p14:creationId xmlns:p14="http://schemas.microsoft.com/office/powerpoint/2010/main" val="3166208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08608" y="6211669"/>
            <a:ext cx="3935392" cy="646331"/>
          </a:xfrm>
          <a:prstGeom prst="rect">
            <a:avLst/>
          </a:prstGeom>
          <a:noFill/>
        </p:spPr>
        <p:txBody>
          <a:bodyPr wrap="square" rtlCol="0">
            <a:spAutoFit/>
          </a:bodyPr>
          <a:lstStyle/>
          <a:p>
            <a:pPr algn="r"/>
            <a:r>
              <a:rPr lang="en-US" dirty="0">
                <a:hlinkClick r:id="rId2"/>
              </a:rPr>
              <a:t>james_tompkin@brown.edu</a:t>
            </a:r>
            <a:endParaRPr lang="en-US" dirty="0"/>
          </a:p>
          <a:p>
            <a:pPr algn="r"/>
            <a:r>
              <a:rPr lang="en-US" dirty="0"/>
              <a:t>Office: CIT 547</a:t>
            </a:r>
          </a:p>
        </p:txBody>
      </p:sp>
      <p:sp>
        <p:nvSpPr>
          <p:cNvPr id="10" name="Title 1"/>
          <p:cNvSpPr>
            <a:spLocks noGrp="1"/>
          </p:cNvSpPr>
          <p:nvPr>
            <p:ph type="title"/>
          </p:nvPr>
        </p:nvSpPr>
        <p:spPr>
          <a:xfrm>
            <a:off x="838200" y="1676400"/>
            <a:ext cx="10515600" cy="2532107"/>
          </a:xfrm>
        </p:spPr>
        <p:txBody>
          <a:bodyPr>
            <a:normAutofit/>
          </a:bodyPr>
          <a:lstStyle/>
          <a:p>
            <a:r>
              <a:rPr lang="en-US" b="0" cap="none" dirty="0">
                <a:latin typeface="+mn-lt"/>
              </a:rPr>
              <a:t>Render pixels?</a:t>
            </a:r>
            <a:br>
              <a:rPr lang="en-US" b="0" cap="none" dirty="0">
                <a:latin typeface="+mn-lt"/>
              </a:rPr>
            </a:br>
            <a:r>
              <a:rPr lang="en-US" b="0" cap="none" dirty="0">
                <a:latin typeface="+mn-lt"/>
              </a:rPr>
              <a:t>Capture pixels?</a:t>
            </a:r>
            <a:br>
              <a:rPr lang="en-US" b="0" cap="none" dirty="0">
                <a:latin typeface="+mn-lt"/>
              </a:rPr>
            </a:br>
            <a:r>
              <a:rPr lang="en-US" b="0" cap="none" dirty="0">
                <a:latin typeface="+mn-lt"/>
              </a:rPr>
              <a:t>Interact with pixels?</a:t>
            </a:r>
            <a:br>
              <a:rPr lang="en-US" b="0" cap="none" dirty="0">
                <a:latin typeface="+mn-lt"/>
              </a:rPr>
            </a:br>
            <a:endParaRPr lang="en-US" b="0" cap="none" dirty="0">
              <a:latin typeface="+mn-lt"/>
            </a:endParaRPr>
          </a:p>
        </p:txBody>
      </p:sp>
      <p:sp>
        <p:nvSpPr>
          <p:cNvPr id="11" name="Text Placeholder 2"/>
          <p:cNvSpPr>
            <a:spLocks noGrp="1"/>
          </p:cNvSpPr>
          <p:nvPr>
            <p:ph type="body" idx="1"/>
          </p:nvPr>
        </p:nvSpPr>
        <p:spPr>
          <a:xfrm>
            <a:off x="838200" y="4208507"/>
            <a:ext cx="10515600" cy="437192"/>
          </a:xfrm>
        </p:spPr>
        <p:txBody>
          <a:bodyPr/>
          <a:lstStyle/>
          <a:p>
            <a:r>
              <a:rPr lang="en-US" dirty="0"/>
              <a:t>Watch my research overview video!</a:t>
            </a:r>
          </a:p>
        </p:txBody>
      </p:sp>
      <p:sp>
        <p:nvSpPr>
          <p:cNvPr id="12" name="Rectangle 11"/>
          <p:cNvSpPr/>
          <p:nvPr/>
        </p:nvSpPr>
        <p:spPr>
          <a:xfrm>
            <a:off x="838200" y="3504431"/>
            <a:ext cx="5405967" cy="707886"/>
          </a:xfrm>
          <a:prstGeom prst="rect">
            <a:avLst/>
          </a:prstGeom>
        </p:spPr>
        <p:txBody>
          <a:bodyPr wrap="none">
            <a:spAutoFit/>
          </a:bodyPr>
          <a:lstStyle/>
          <a:p>
            <a:r>
              <a:rPr lang="en-US" sz="4000" dirty="0"/>
              <a:t>I am probably interested.</a:t>
            </a:r>
          </a:p>
        </p:txBody>
      </p:sp>
    </p:spTree>
    <p:extLst>
      <p:ext uri="{BB962C8B-B14F-4D97-AF65-F5344CB8AC3E}">
        <p14:creationId xmlns:p14="http://schemas.microsoft.com/office/powerpoint/2010/main" val="325143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TA introduction</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23571" b="14136"/>
          <a:stretch/>
        </p:blipFill>
        <p:spPr>
          <a:xfrm>
            <a:off x="4953000" y="3505200"/>
            <a:ext cx="2547422" cy="2819400"/>
          </a:xfrm>
        </p:spPr>
      </p:pic>
      <p:sp>
        <p:nvSpPr>
          <p:cNvPr id="6" name="TextBox 5"/>
          <p:cNvSpPr txBox="1"/>
          <p:nvPr/>
        </p:nvSpPr>
        <p:spPr>
          <a:xfrm>
            <a:off x="1197511" y="1417638"/>
            <a:ext cx="5029200" cy="2677656"/>
          </a:xfrm>
          <a:prstGeom prst="rect">
            <a:avLst/>
          </a:prstGeom>
          <a:noFill/>
        </p:spPr>
        <p:txBody>
          <a:bodyPr wrap="square" rtlCol="0">
            <a:spAutoFit/>
          </a:bodyPr>
          <a:lstStyle/>
          <a:p>
            <a:r>
              <a:rPr lang="en-US" sz="2800" dirty="0"/>
              <a:t>Eric Xiao</a:t>
            </a:r>
          </a:p>
          <a:p>
            <a:r>
              <a:rPr lang="en-US" sz="2800" dirty="0"/>
              <a:t>Daniel </a:t>
            </a:r>
            <a:r>
              <a:rPr lang="en-US" sz="2800" dirty="0" err="1"/>
              <a:t>Nurieli</a:t>
            </a:r>
            <a:endParaRPr lang="en-US" sz="2800" dirty="0"/>
          </a:p>
          <a:p>
            <a:r>
              <a:rPr lang="en-US" sz="2800" dirty="0"/>
              <a:t>Eleanor </a:t>
            </a:r>
            <a:r>
              <a:rPr lang="en-US" sz="2800" dirty="0" err="1"/>
              <a:t>Tursman</a:t>
            </a:r>
            <a:endParaRPr lang="en-US" sz="2800" dirty="0"/>
          </a:p>
          <a:p>
            <a:r>
              <a:rPr lang="en-US" sz="2800" dirty="0"/>
              <a:t>Martin Zhu</a:t>
            </a:r>
          </a:p>
          <a:p>
            <a:endParaRPr lang="en-US" sz="2800" dirty="0"/>
          </a:p>
          <a:p>
            <a:r>
              <a:rPr lang="en-US" sz="2800" dirty="0"/>
              <a:t>Jackson (Jack) Gibbons</a:t>
            </a:r>
          </a:p>
        </p:txBody>
      </p:sp>
    </p:spTree>
    <p:extLst>
      <p:ext uri="{BB962C8B-B14F-4D97-AF65-F5344CB8AC3E}">
        <p14:creationId xmlns:p14="http://schemas.microsoft.com/office/powerpoint/2010/main" val="3770111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z="3200"/>
              <a:t>Ridiculously brief history of computer vision</a:t>
            </a:r>
          </a:p>
        </p:txBody>
      </p:sp>
      <p:pic>
        <p:nvPicPr>
          <p:cNvPr id="4" name="Picture 4"/>
          <p:cNvPicPr>
            <a:picLocks noChangeAspect="1" noChangeArrowheads="1"/>
          </p:cNvPicPr>
          <p:nvPr/>
        </p:nvPicPr>
        <p:blipFill>
          <a:blip r:embed="rId3" cstate="print"/>
          <a:srcRect/>
          <a:stretch>
            <a:fillRect/>
          </a:stretch>
        </p:blipFill>
        <p:spPr bwMode="auto">
          <a:xfrm>
            <a:off x="6477000" y="762000"/>
            <a:ext cx="1752600" cy="1673225"/>
          </a:xfrm>
          <a:prstGeom prst="rect">
            <a:avLst/>
          </a:prstGeom>
          <a:noFill/>
          <a:ln w="9525">
            <a:noFill/>
            <a:miter lim="800000"/>
            <a:headEnd/>
            <a:tailEnd/>
          </a:ln>
        </p:spPr>
      </p:pic>
      <p:sp>
        <p:nvSpPr>
          <p:cNvPr id="6" name="Content Placeholder 2"/>
          <p:cNvSpPr>
            <a:spLocks noGrp="1"/>
          </p:cNvSpPr>
          <p:nvPr>
            <p:ph idx="1"/>
          </p:nvPr>
        </p:nvSpPr>
        <p:spPr>
          <a:xfrm>
            <a:off x="457200" y="990600"/>
            <a:ext cx="5486400" cy="5486400"/>
          </a:xfrm>
        </p:spPr>
        <p:txBody>
          <a:bodyPr>
            <a:normAutofit fontScale="92500"/>
          </a:bodyPr>
          <a:lstStyle/>
          <a:p>
            <a:pPr>
              <a:defRPr/>
            </a:pPr>
            <a:r>
              <a:rPr lang="en-US" sz="2400" dirty="0"/>
              <a:t>1966: </a:t>
            </a:r>
            <a:r>
              <a:rPr lang="en-US" sz="2400" dirty="0" err="1"/>
              <a:t>Minsky</a:t>
            </a:r>
            <a:r>
              <a:rPr lang="en-US" sz="2400" dirty="0"/>
              <a:t> assigns computer vision as an undergrad summer project</a:t>
            </a:r>
          </a:p>
          <a:p>
            <a:pPr>
              <a:defRPr/>
            </a:pPr>
            <a:r>
              <a:rPr lang="en-US" sz="2400" dirty="0"/>
              <a:t>1960’s: interpretation of synthetic worlds</a:t>
            </a:r>
          </a:p>
          <a:p>
            <a:pPr>
              <a:defRPr/>
            </a:pPr>
            <a:r>
              <a:rPr lang="en-US" sz="2400" dirty="0"/>
              <a:t>1970’s: some progress on interpreting selected images</a:t>
            </a:r>
          </a:p>
          <a:p>
            <a:pPr>
              <a:defRPr/>
            </a:pPr>
            <a:r>
              <a:rPr lang="en-US" sz="2400" dirty="0"/>
              <a:t>1980’s: ANNs come and go; shift toward geometry and increased mathematical rigor</a:t>
            </a:r>
            <a:endParaRPr lang="en-US" sz="2400" dirty="0">
              <a:sym typeface="Wingdings" pitchFamily="2" charset="2"/>
            </a:endParaRPr>
          </a:p>
          <a:p>
            <a:pPr>
              <a:defRPr/>
            </a:pPr>
            <a:r>
              <a:rPr lang="en-US" sz="2400" dirty="0">
                <a:sym typeface="Wingdings" pitchFamily="2" charset="2"/>
              </a:rPr>
              <a:t>1990’s: face recognition; statistical analysis in vogue</a:t>
            </a:r>
          </a:p>
          <a:p>
            <a:pPr>
              <a:defRPr/>
            </a:pPr>
            <a:r>
              <a:rPr lang="en-US" sz="2400" dirty="0">
                <a:sym typeface="Wingdings" pitchFamily="2" charset="2"/>
              </a:rPr>
              <a:t>2000’s: broader recognition; large annotated datasets available; video processing starts</a:t>
            </a:r>
          </a:p>
          <a:p>
            <a:pPr>
              <a:defRPr/>
            </a:pPr>
            <a:r>
              <a:rPr lang="en-US" sz="2400" dirty="0">
                <a:sym typeface="Wingdings" pitchFamily="2" charset="2"/>
              </a:rPr>
              <a:t>2010’s: Deep learning with </a:t>
            </a:r>
            <a:r>
              <a:rPr lang="en-US" sz="2400" dirty="0" err="1">
                <a:sym typeface="Wingdings" pitchFamily="2" charset="2"/>
              </a:rPr>
              <a:t>ConvNets</a:t>
            </a:r>
            <a:endParaRPr lang="en-US" sz="2400" dirty="0">
              <a:sym typeface="Wingdings" pitchFamily="2" charset="2"/>
            </a:endParaRPr>
          </a:p>
          <a:p>
            <a:pPr>
              <a:defRPr/>
            </a:pPr>
            <a:r>
              <a:rPr lang="en-US" sz="2400" dirty="0">
                <a:sym typeface="Wingdings" pitchFamily="2" charset="2"/>
              </a:rPr>
              <a:t>2027: My very own robot? (</a:t>
            </a:r>
            <a:r>
              <a:rPr lang="en-US" sz="2400" dirty="0" err="1">
                <a:sym typeface="Wingdings" pitchFamily="2" charset="2"/>
              </a:rPr>
              <a:t>Konidaris</a:t>
            </a:r>
            <a:r>
              <a:rPr lang="en-US" sz="2400" dirty="0">
                <a:sym typeface="Wingdings" pitchFamily="2" charset="2"/>
              </a:rPr>
              <a:t>)</a:t>
            </a:r>
          </a:p>
          <a:p>
            <a:pPr>
              <a:defRPr/>
            </a:pPr>
            <a:endParaRPr lang="en-US" sz="2400" dirty="0"/>
          </a:p>
        </p:txBody>
      </p:sp>
      <p:sp>
        <p:nvSpPr>
          <p:cNvPr id="7" name="TextBox 6"/>
          <p:cNvSpPr txBox="1">
            <a:spLocks noChangeArrowheads="1"/>
          </p:cNvSpPr>
          <p:nvPr/>
        </p:nvSpPr>
        <p:spPr bwMode="auto">
          <a:xfrm>
            <a:off x="6781800" y="2286000"/>
            <a:ext cx="1149350"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prstClr val="black"/>
                </a:solidFill>
                <a:latin typeface="Arial" charset="0"/>
              </a:rPr>
              <a:t>Guzman ‘68</a:t>
            </a:r>
          </a:p>
        </p:txBody>
      </p:sp>
      <p:pic>
        <p:nvPicPr>
          <p:cNvPr id="8" name="Picture 3"/>
          <p:cNvPicPr>
            <a:picLocks noChangeAspect="1" noChangeArrowheads="1"/>
          </p:cNvPicPr>
          <p:nvPr/>
        </p:nvPicPr>
        <p:blipFill>
          <a:blip r:embed="rId4" cstate="print"/>
          <a:srcRect l="64282" t="2711" r="4964" b="19205"/>
          <a:stretch>
            <a:fillRect/>
          </a:stretch>
        </p:blipFill>
        <p:spPr bwMode="auto">
          <a:xfrm>
            <a:off x="6477000" y="2590800"/>
            <a:ext cx="1863725" cy="1831975"/>
          </a:xfrm>
          <a:prstGeom prst="rect">
            <a:avLst/>
          </a:prstGeom>
          <a:noFill/>
          <a:ln w="9525">
            <a:noFill/>
            <a:miter lim="800000"/>
            <a:headEnd/>
            <a:tailEnd/>
          </a:ln>
        </p:spPr>
      </p:pic>
      <p:sp>
        <p:nvSpPr>
          <p:cNvPr id="9" name="TextBox 8"/>
          <p:cNvSpPr txBox="1">
            <a:spLocks noChangeArrowheads="1"/>
          </p:cNvSpPr>
          <p:nvPr/>
        </p:nvSpPr>
        <p:spPr bwMode="auto">
          <a:xfrm>
            <a:off x="6781800" y="4343400"/>
            <a:ext cx="1528763"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prstClr val="black"/>
                </a:solidFill>
                <a:latin typeface="Arial" charset="0"/>
              </a:rPr>
              <a:t>Ohta Kanade ‘78</a:t>
            </a:r>
          </a:p>
        </p:txBody>
      </p:sp>
      <p:pic>
        <p:nvPicPr>
          <p:cNvPr id="87042" name="Picture 2"/>
          <p:cNvPicPr>
            <a:picLocks noChangeAspect="1" noChangeArrowheads="1"/>
          </p:cNvPicPr>
          <p:nvPr/>
        </p:nvPicPr>
        <p:blipFill>
          <a:blip r:embed="rId5" cstate="print"/>
          <a:srcRect/>
          <a:stretch>
            <a:fillRect/>
          </a:stretch>
        </p:blipFill>
        <p:spPr bwMode="auto">
          <a:xfrm>
            <a:off x="6705600" y="4800600"/>
            <a:ext cx="1466850" cy="1752600"/>
          </a:xfrm>
          <a:prstGeom prst="rect">
            <a:avLst/>
          </a:prstGeom>
          <a:noFill/>
          <a:ln w="9525">
            <a:noFill/>
            <a:miter lim="800000"/>
            <a:headEnd/>
            <a:tailEnd/>
          </a:ln>
        </p:spPr>
      </p:pic>
      <p:sp>
        <p:nvSpPr>
          <p:cNvPr id="11" name="TextBox 10"/>
          <p:cNvSpPr txBox="1">
            <a:spLocks noChangeArrowheads="1"/>
          </p:cNvSpPr>
          <p:nvPr/>
        </p:nvSpPr>
        <p:spPr bwMode="auto">
          <a:xfrm>
            <a:off x="6477000" y="6477000"/>
            <a:ext cx="1928813"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prstClr val="black"/>
                </a:solidFill>
                <a:latin typeface="Arial" charset="0"/>
              </a:rPr>
              <a:t>Turk and Pentland ‘91</a:t>
            </a:r>
          </a:p>
        </p:txBody>
      </p:sp>
      <p:sp>
        <p:nvSpPr>
          <p:cNvPr id="10" name="TextBox 9"/>
          <p:cNvSpPr txBox="1"/>
          <p:nvPr/>
        </p:nvSpPr>
        <p:spPr>
          <a:xfrm>
            <a:off x="8743950" y="6500098"/>
            <a:ext cx="457200" cy="369332"/>
          </a:xfrm>
          <a:prstGeom prst="rect">
            <a:avLst/>
          </a:prstGeom>
          <a:noFill/>
        </p:spPr>
        <p:txBody>
          <a:bodyPr wrap="square" rtlCol="0">
            <a:spAutoFit/>
          </a:bodyPr>
          <a:lstStyle/>
          <a:p>
            <a:r>
              <a:rPr lang="en-US" dirty="0"/>
              <a:t>JH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0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0"/>
            <a:ext cx="8229600" cy="1143000"/>
          </a:xfrm>
        </p:spPr>
        <p:txBody>
          <a:bodyPr/>
          <a:lstStyle/>
          <a:p>
            <a:r>
              <a:rPr lang="en-US" dirty="0"/>
              <a:t>Course Topics</a:t>
            </a:r>
          </a:p>
        </p:txBody>
      </p:sp>
      <p:sp>
        <p:nvSpPr>
          <p:cNvPr id="3" name="Content Placeholder 2"/>
          <p:cNvSpPr>
            <a:spLocks noGrp="1"/>
          </p:cNvSpPr>
          <p:nvPr>
            <p:ph idx="1"/>
          </p:nvPr>
        </p:nvSpPr>
        <p:spPr>
          <a:xfrm>
            <a:off x="304800" y="990600"/>
            <a:ext cx="8686800" cy="5867400"/>
          </a:xfrm>
        </p:spPr>
        <p:txBody>
          <a:bodyPr>
            <a:normAutofit/>
          </a:bodyPr>
          <a:lstStyle/>
          <a:p>
            <a:pPr>
              <a:buFont typeface="Arial" charset="0"/>
              <a:buChar char="•"/>
              <a:defRPr/>
            </a:pPr>
            <a:r>
              <a:rPr lang="en-US" sz="2400" dirty="0"/>
              <a:t>Interpreting Intensities</a:t>
            </a:r>
          </a:p>
          <a:p>
            <a:pPr lvl="1">
              <a:buFont typeface="Arial" charset="0"/>
              <a:buChar char="–"/>
              <a:defRPr/>
            </a:pPr>
            <a:r>
              <a:rPr lang="en-US" sz="2000" dirty="0"/>
              <a:t>What determines the brightness and color of a pixel?</a:t>
            </a:r>
          </a:p>
          <a:p>
            <a:pPr lvl="1">
              <a:buFont typeface="Arial" charset="0"/>
              <a:buChar char="–"/>
              <a:defRPr/>
            </a:pPr>
            <a:r>
              <a:rPr lang="en-US" sz="2000" dirty="0"/>
              <a:t>How can we use image filters to extract meaningful information from the image?</a:t>
            </a:r>
          </a:p>
          <a:p>
            <a:pPr>
              <a:buFont typeface="Arial" charset="0"/>
              <a:buChar char="•"/>
              <a:defRPr/>
            </a:pPr>
            <a:r>
              <a:rPr lang="en-US" sz="2400" dirty="0"/>
              <a:t>Correspondence and Alignment</a:t>
            </a:r>
          </a:p>
          <a:p>
            <a:pPr lvl="1">
              <a:buFont typeface="Arial" charset="0"/>
              <a:buChar char="–"/>
              <a:defRPr/>
            </a:pPr>
            <a:r>
              <a:rPr lang="en-US" sz="2000" dirty="0"/>
              <a:t>How can we find corresponding points in objects or scenes?</a:t>
            </a:r>
          </a:p>
          <a:p>
            <a:pPr lvl="1">
              <a:buFont typeface="Arial" charset="0"/>
              <a:buChar char="–"/>
              <a:defRPr/>
            </a:pPr>
            <a:r>
              <a:rPr lang="en-US" sz="2000" dirty="0"/>
              <a:t>How can we estimate the transformation between them?</a:t>
            </a:r>
          </a:p>
          <a:p>
            <a:pPr>
              <a:buFont typeface="Arial" charset="0"/>
              <a:buChar char="•"/>
              <a:defRPr/>
            </a:pPr>
            <a:r>
              <a:rPr lang="en-US" sz="2400" dirty="0"/>
              <a:t>Grouping and Segmentation</a:t>
            </a:r>
          </a:p>
          <a:p>
            <a:pPr lvl="1">
              <a:buFont typeface="Arial" charset="0"/>
              <a:buChar char="–"/>
              <a:defRPr/>
            </a:pPr>
            <a:r>
              <a:rPr lang="en-US" sz="2000" dirty="0"/>
              <a:t>How can we group pixels into meaningful regions?</a:t>
            </a:r>
          </a:p>
          <a:p>
            <a:pPr>
              <a:buFont typeface="Arial" charset="0"/>
              <a:buChar char="•"/>
              <a:defRPr/>
            </a:pPr>
            <a:r>
              <a:rPr lang="en-US" sz="2400" dirty="0"/>
              <a:t>Categorization and Object Recognition</a:t>
            </a:r>
          </a:p>
          <a:p>
            <a:pPr lvl="1">
              <a:buFont typeface="Arial" charset="0"/>
              <a:buChar char="–"/>
              <a:defRPr/>
            </a:pPr>
            <a:r>
              <a:rPr lang="en-US" sz="2000" dirty="0"/>
              <a:t>How can we represent images and categorize them?</a:t>
            </a:r>
          </a:p>
          <a:p>
            <a:pPr lvl="1">
              <a:buFont typeface="Arial" charset="0"/>
              <a:buChar char="–"/>
              <a:defRPr/>
            </a:pPr>
            <a:r>
              <a:rPr lang="en-US" sz="2000" dirty="0"/>
              <a:t>How can we recognize categories of objects?  </a:t>
            </a:r>
          </a:p>
          <a:p>
            <a:pPr>
              <a:buFont typeface="Arial" charset="0"/>
              <a:buChar char="•"/>
              <a:defRPr/>
            </a:pPr>
            <a:r>
              <a:rPr lang="en-US" sz="2400" dirty="0"/>
              <a:t>Advanced Topics</a:t>
            </a:r>
          </a:p>
          <a:p>
            <a:pPr lvl="1">
              <a:buFont typeface="Arial" charset="0"/>
              <a:buChar char="–"/>
              <a:defRPr/>
            </a:pPr>
            <a:r>
              <a:rPr lang="en-US" sz="2000" dirty="0"/>
              <a:t>Action recognition, 3D scenes and context, human-in-the-loop vision…</a:t>
            </a:r>
          </a:p>
        </p:txBody>
      </p:sp>
      <p:sp>
        <p:nvSpPr>
          <p:cNvPr id="4" name="TextBox 3"/>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179418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pPr marL="0" indent="0">
              <a:buNone/>
            </a:pPr>
            <a:r>
              <a:rPr lang="en-US" dirty="0"/>
              <a:t>Have you ever used computer vision?</a:t>
            </a:r>
          </a:p>
          <a:p>
            <a:pPr marL="0" indent="0">
              <a:buNone/>
            </a:pPr>
            <a:r>
              <a:rPr lang="en-US" dirty="0"/>
              <a:t>How? Where?</a:t>
            </a:r>
          </a:p>
          <a:p>
            <a:pPr marL="0" indent="0">
              <a:buNone/>
            </a:pPr>
            <a:r>
              <a:rPr lang="en-US" dirty="0"/>
              <a:t>Reconstruction? Recognition? (Re)organization?</a:t>
            </a:r>
          </a:p>
          <a:p>
            <a:pPr marL="0" indent="0">
              <a:buNone/>
            </a:pPr>
            <a:endParaRPr lang="en-US" dirty="0"/>
          </a:p>
          <a:p>
            <a:pPr marL="0" indent="0">
              <a:buNone/>
            </a:pPr>
            <a:r>
              <a:rPr lang="en-US" dirty="0"/>
              <a:t>Think-Pair-Share</a:t>
            </a:r>
          </a:p>
        </p:txBody>
      </p:sp>
    </p:spTree>
    <p:extLst>
      <p:ext uri="{BB962C8B-B14F-4D97-AF65-F5344CB8AC3E}">
        <p14:creationId xmlns:p14="http://schemas.microsoft.com/office/powerpoint/2010/main" val="2816496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Intro</a:t>
            </a:r>
          </a:p>
        </p:txBody>
      </p:sp>
      <p:sp>
        <p:nvSpPr>
          <p:cNvPr id="3" name="Content Placeholder 2"/>
          <p:cNvSpPr>
            <a:spLocks noGrp="1"/>
          </p:cNvSpPr>
          <p:nvPr>
            <p:ph idx="1"/>
          </p:nvPr>
        </p:nvSpPr>
        <p:spPr/>
        <p:txBody>
          <a:bodyPr/>
          <a:lstStyle/>
          <a:p>
            <a:pPr fontAlgn="ctr"/>
            <a:r>
              <a:rPr lang="en-US" dirty="0"/>
              <a:t>Freshman/Sophomores/Juniors/Seniors/Grads</a:t>
            </a:r>
          </a:p>
          <a:p>
            <a:pPr fontAlgn="ctr"/>
            <a:r>
              <a:rPr lang="en-US" dirty="0"/>
              <a:t>Linear algebra</a:t>
            </a:r>
          </a:p>
          <a:p>
            <a:pPr fontAlgn="ctr"/>
            <a:r>
              <a:rPr lang="en-US" dirty="0"/>
              <a:t>Probability?</a:t>
            </a:r>
          </a:p>
          <a:p>
            <a:pPr fontAlgn="ctr"/>
            <a:r>
              <a:rPr lang="en-US" dirty="0"/>
              <a:t>Graphics course?</a:t>
            </a:r>
          </a:p>
          <a:p>
            <a:pPr fontAlgn="ctr"/>
            <a:r>
              <a:rPr lang="en-US" dirty="0"/>
              <a:t>Vision/image processing course before?</a:t>
            </a:r>
          </a:p>
          <a:p>
            <a:pPr fontAlgn="ctr"/>
            <a:r>
              <a:rPr lang="en-US" dirty="0"/>
              <a:t>Machine learning?</a:t>
            </a:r>
          </a:p>
        </p:txBody>
      </p:sp>
    </p:spTree>
    <p:extLst>
      <p:ext uri="{BB962C8B-B14F-4D97-AF65-F5344CB8AC3E}">
        <p14:creationId xmlns:p14="http://schemas.microsoft.com/office/powerpoint/2010/main" val="684738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3505200"/>
            <a:ext cx="8229600" cy="1143000"/>
          </a:xfrm>
        </p:spPr>
        <p:txBody>
          <a:bodyPr/>
          <a:lstStyle/>
          <a:p>
            <a:r>
              <a:rPr lang="en-US" dirty="0"/>
              <a:t>Prerequisites</a:t>
            </a:r>
          </a:p>
        </p:txBody>
      </p:sp>
      <p:sp>
        <p:nvSpPr>
          <p:cNvPr id="46083" name="Content Placeholder 2"/>
          <p:cNvSpPr>
            <a:spLocks noGrp="1"/>
          </p:cNvSpPr>
          <p:nvPr>
            <p:ph idx="1"/>
          </p:nvPr>
        </p:nvSpPr>
        <p:spPr>
          <a:xfrm>
            <a:off x="457200" y="4221162"/>
            <a:ext cx="8229600" cy="1828800"/>
          </a:xfrm>
        </p:spPr>
        <p:txBody>
          <a:bodyPr/>
          <a:lstStyle/>
          <a:p>
            <a:endParaRPr lang="en-US" sz="2800" b="1" dirty="0"/>
          </a:p>
          <a:p>
            <a:r>
              <a:rPr lang="en-US" sz="2800" b="1" dirty="0"/>
              <a:t>Linear algebra</a:t>
            </a:r>
            <a:r>
              <a:rPr lang="en-US" sz="2800" dirty="0"/>
              <a:t>, basic calculus, and probability</a:t>
            </a:r>
          </a:p>
          <a:p>
            <a:r>
              <a:rPr lang="en-US" sz="2800" dirty="0"/>
              <a:t>Programming, data structures</a:t>
            </a:r>
          </a:p>
          <a:p>
            <a:pPr>
              <a:buFont typeface="Arial" pitchFamily="34" charset="0"/>
              <a:buNone/>
            </a:pPr>
            <a:endParaRPr lang="en-US" sz="2800" dirty="0"/>
          </a:p>
          <a:p>
            <a:pPr>
              <a:buFont typeface="Arial" pitchFamily="34" charset="0"/>
              <a:buNone/>
            </a:pPr>
            <a:endParaRPr lang="en-US" sz="2800" dirty="0"/>
          </a:p>
        </p:txBody>
      </p:sp>
      <p:sp>
        <p:nvSpPr>
          <p:cNvPr id="4" name="Title 1"/>
          <p:cNvSpPr txBox="1">
            <a:spLocks/>
          </p:cNvSpPr>
          <p:nvPr/>
        </p:nvSpPr>
        <p:spPr>
          <a:xfrm>
            <a:off x="6096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CS 143 – James Hays</a:t>
            </a:r>
          </a:p>
        </p:txBody>
      </p:sp>
      <p:sp>
        <p:nvSpPr>
          <p:cNvPr id="5" name="Content Placeholder 2"/>
          <p:cNvSpPr txBox="1">
            <a:spLocks/>
          </p:cNvSpPr>
          <p:nvPr/>
        </p:nvSpPr>
        <p:spPr>
          <a:xfrm>
            <a:off x="609600" y="868362"/>
            <a:ext cx="8229600" cy="1951038"/>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a:p>
          <a:p>
            <a:r>
              <a:rPr lang="en-US" sz="2800" dirty="0"/>
              <a:t>Continuing his course – many materials, the </a:t>
            </a:r>
            <a:r>
              <a:rPr lang="en-US" sz="2800" dirty="0" err="1"/>
              <a:t>courseworks</a:t>
            </a:r>
            <a:r>
              <a:rPr lang="en-US" sz="2800" dirty="0"/>
              <a:t>, from him + previous staff – serious thanks!</a:t>
            </a:r>
          </a:p>
          <a:p>
            <a:r>
              <a:rPr lang="en-US" sz="2800" dirty="0"/>
              <a:t>If you see ‘JH’ on a slide, then it is one of his.</a:t>
            </a:r>
          </a:p>
          <a:p>
            <a:pPr>
              <a:buFont typeface="Arial" pitchFamily="34" charset="0"/>
              <a:buNone/>
            </a:pPr>
            <a:endParaRPr lang="en-US" sz="2800" dirty="0"/>
          </a:p>
          <a:p>
            <a:pPr>
              <a:buFont typeface="Arial" pitchFamily="34" charset="0"/>
              <a:buNone/>
            </a:pPr>
            <a:endParaRPr lang="en-US" sz="2800" dirty="0"/>
          </a:p>
        </p:txBody>
      </p:sp>
    </p:spTree>
    <p:extLst>
      <p:ext uri="{BB962C8B-B14F-4D97-AF65-F5344CB8AC3E}">
        <p14:creationId xmlns:p14="http://schemas.microsoft.com/office/powerpoint/2010/main" val="1982034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sp>
        <p:nvSpPr>
          <p:cNvPr id="3" name="Content Placeholder 2"/>
          <p:cNvSpPr>
            <a:spLocks noGrp="1"/>
          </p:cNvSpPr>
          <p:nvPr>
            <p:ph idx="1"/>
          </p:nvPr>
        </p:nvSpPr>
        <p:spPr/>
        <p:txBody>
          <a:bodyPr>
            <a:normAutofit fontScale="92500" lnSpcReduction="10000"/>
          </a:bodyPr>
          <a:lstStyle/>
          <a:p>
            <a:r>
              <a:rPr lang="en-US" dirty="0"/>
              <a:t>Course runs </a:t>
            </a:r>
            <a:r>
              <a:rPr lang="en-US" i="1" dirty="0"/>
              <a:t>quiet hours </a:t>
            </a:r>
            <a:r>
              <a:rPr lang="en-US" dirty="0"/>
              <a:t>– 9pm to 9am.</a:t>
            </a:r>
          </a:p>
          <a:p>
            <a:pPr lvl="1"/>
            <a:r>
              <a:rPr lang="en-US" dirty="0"/>
              <a:t>No contact! We will ignore you.</a:t>
            </a:r>
          </a:p>
          <a:p>
            <a:endParaRPr lang="en-US" dirty="0"/>
          </a:p>
          <a:p>
            <a:r>
              <a:rPr lang="en-US" dirty="0"/>
              <a:t>Piazza first</a:t>
            </a:r>
          </a:p>
          <a:p>
            <a:pPr lvl="1"/>
            <a:r>
              <a:rPr lang="en-US" dirty="0"/>
              <a:t>TAs are not on there all the time; set hours.</a:t>
            </a:r>
          </a:p>
          <a:p>
            <a:r>
              <a:rPr lang="en-US" dirty="0">
                <a:hlinkClick r:id="rId2"/>
              </a:rPr>
              <a:t>cs1430tas@lists.brown.edu</a:t>
            </a:r>
            <a:r>
              <a:rPr lang="en-US" dirty="0"/>
              <a:t> second</a:t>
            </a:r>
          </a:p>
          <a:p>
            <a:endParaRPr lang="en-US" dirty="0"/>
          </a:p>
          <a:p>
            <a:r>
              <a:rPr lang="en-US" dirty="0"/>
              <a:t>TA office hours: Moon Lab 227, Tues-Thurs 7-9pm</a:t>
            </a:r>
          </a:p>
          <a:p>
            <a:r>
              <a:rPr lang="en-US" dirty="0"/>
              <a:t>James: Tues 1-2pm</a:t>
            </a:r>
          </a:p>
          <a:p>
            <a:pPr lvl="1"/>
            <a:endParaRPr lang="en-US" dirty="0"/>
          </a:p>
        </p:txBody>
      </p:sp>
    </p:spTree>
    <p:extLst>
      <p:ext uri="{BB962C8B-B14F-4D97-AF65-F5344CB8AC3E}">
        <p14:creationId xmlns:p14="http://schemas.microsoft.com/office/powerpoint/2010/main" val="4073339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648" t="5468" r="26697" b="57873"/>
          <a:stretch/>
        </p:blipFill>
        <p:spPr bwMode="auto">
          <a:xfrm>
            <a:off x="0" y="1413828"/>
            <a:ext cx="8513379" cy="392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62556" y="5638800"/>
            <a:ext cx="6618889" cy="646331"/>
          </a:xfrm>
          <a:prstGeom prst="rect">
            <a:avLst/>
          </a:prstGeom>
          <a:noFill/>
        </p:spPr>
        <p:txBody>
          <a:bodyPr wrap="square" rtlCol="0">
            <a:spAutoFit/>
          </a:bodyPr>
          <a:lstStyle/>
          <a:p>
            <a:pPr algn="ctr"/>
            <a:r>
              <a:rPr lang="en-US" sz="3600" dirty="0">
                <a:hlinkClick r:id="rId3"/>
              </a:rPr>
              <a:t>http://szeliski.org/Book/</a:t>
            </a:r>
            <a:endParaRPr lang="en-US" sz="3600" dirty="0"/>
          </a:p>
        </p:txBody>
      </p:sp>
      <p:sp>
        <p:nvSpPr>
          <p:cNvPr id="6" name="TextBox 5"/>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3468213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a:t>
            </a:r>
          </a:p>
        </p:txBody>
      </p:sp>
      <p:pic>
        <p:nvPicPr>
          <p:cNvPr id="4" name="Content Placeholder 3"/>
          <p:cNvPicPr>
            <a:picLocks noGrp="1" noChangeAspect="1"/>
          </p:cNvPicPr>
          <p:nvPr>
            <p:ph idx="1"/>
          </p:nvPr>
        </p:nvPicPr>
        <p:blipFill>
          <a:blip r:embed="rId2"/>
          <a:stretch>
            <a:fillRect/>
          </a:stretch>
        </p:blipFill>
        <p:spPr>
          <a:xfrm>
            <a:off x="600075" y="1600200"/>
            <a:ext cx="7943850" cy="1800225"/>
          </a:xfrm>
          <a:prstGeom prst="rect">
            <a:avLst/>
          </a:prstGeom>
        </p:spPr>
      </p:pic>
      <p:pic>
        <p:nvPicPr>
          <p:cNvPr id="5" name="Picture 4"/>
          <p:cNvPicPr>
            <a:picLocks noChangeAspect="1"/>
          </p:cNvPicPr>
          <p:nvPr/>
        </p:nvPicPr>
        <p:blipFill>
          <a:blip r:embed="rId3"/>
          <a:stretch>
            <a:fillRect/>
          </a:stretch>
        </p:blipFill>
        <p:spPr>
          <a:xfrm>
            <a:off x="733425" y="3962400"/>
            <a:ext cx="7677150" cy="2228850"/>
          </a:xfrm>
          <a:prstGeom prst="rect">
            <a:avLst/>
          </a:prstGeom>
        </p:spPr>
      </p:pic>
    </p:spTree>
    <p:extLst>
      <p:ext uri="{BB962C8B-B14F-4D97-AF65-F5344CB8AC3E}">
        <p14:creationId xmlns:p14="http://schemas.microsoft.com/office/powerpoint/2010/main" val="493258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 Grading</a:t>
            </a:r>
          </a:p>
        </p:txBody>
      </p:sp>
      <p:sp>
        <p:nvSpPr>
          <p:cNvPr id="3" name="Content Placeholder 2"/>
          <p:cNvSpPr>
            <a:spLocks noGrp="1"/>
          </p:cNvSpPr>
          <p:nvPr>
            <p:ph idx="1"/>
          </p:nvPr>
        </p:nvSpPr>
        <p:spPr>
          <a:xfrm>
            <a:off x="457200" y="1371600"/>
            <a:ext cx="8229600" cy="685800"/>
          </a:xfrm>
        </p:spPr>
        <p:txBody>
          <a:bodyPr/>
          <a:lstStyle/>
          <a:p>
            <a:r>
              <a:rPr lang="en-US" dirty="0"/>
              <a:t>100% programming projects (6 total)</a:t>
            </a:r>
          </a:p>
        </p:txBody>
      </p:sp>
      <p:sp>
        <p:nvSpPr>
          <p:cNvPr id="4" name="Title 1"/>
          <p:cNvSpPr txBox="1">
            <a:spLocks/>
          </p:cNvSpPr>
          <p:nvPr/>
        </p:nvSpPr>
        <p:spPr>
          <a:xfrm>
            <a:off x="609600" y="2590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Project 0 (do this immediately)</a:t>
            </a:r>
          </a:p>
        </p:txBody>
      </p:sp>
      <p:sp>
        <p:nvSpPr>
          <p:cNvPr id="5" name="Content Placeholder 2"/>
          <p:cNvSpPr txBox="1">
            <a:spLocks/>
          </p:cNvSpPr>
          <p:nvPr/>
        </p:nvSpPr>
        <p:spPr>
          <a:xfrm>
            <a:off x="445770" y="3657600"/>
            <a:ext cx="8229600" cy="2819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Install MATLAB</a:t>
            </a:r>
          </a:p>
          <a:p>
            <a:r>
              <a:rPr lang="en-US" dirty="0"/>
              <a:t>Go Help, go through ‘Getting Started with MATLAB’ tutorial. Familiarize.</a:t>
            </a:r>
          </a:p>
          <a:p>
            <a:r>
              <a:rPr lang="en-US" dirty="0"/>
              <a:t>Go through second tutorial (image operands)</a:t>
            </a:r>
          </a:p>
          <a:p>
            <a:r>
              <a:rPr lang="en-US" dirty="0"/>
              <a:t>Come to us in office hours (next week) if you have trouble.</a:t>
            </a:r>
          </a:p>
          <a:p>
            <a:endParaRPr lang="en-US" dirty="0"/>
          </a:p>
        </p:txBody>
      </p:sp>
    </p:spTree>
    <p:extLst>
      <p:ext uri="{BB962C8B-B14F-4D97-AF65-F5344CB8AC3E}">
        <p14:creationId xmlns:p14="http://schemas.microsoft.com/office/powerpoint/2010/main" val="5813990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00400"/>
            <a:ext cx="77724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52400"/>
            <a:ext cx="8229600" cy="1143000"/>
          </a:xfrm>
        </p:spPr>
        <p:txBody>
          <a:bodyPr>
            <a:normAutofit/>
          </a:bodyPr>
          <a:lstStyle/>
          <a:p>
            <a:r>
              <a:rPr lang="en-US" sz="3600" dirty="0" err="1"/>
              <a:t>Proj</a:t>
            </a:r>
            <a:r>
              <a:rPr lang="en-US" sz="3600" dirty="0"/>
              <a:t> 1: Image Filtering and Hybrid Images</a:t>
            </a:r>
          </a:p>
        </p:txBody>
      </p:sp>
      <p:sp>
        <p:nvSpPr>
          <p:cNvPr id="3" name="Content Placeholder 2"/>
          <p:cNvSpPr>
            <a:spLocks noGrp="1"/>
          </p:cNvSpPr>
          <p:nvPr>
            <p:ph idx="1"/>
          </p:nvPr>
        </p:nvSpPr>
        <p:spPr>
          <a:xfrm>
            <a:off x="457200" y="1143000"/>
            <a:ext cx="8229600" cy="1828800"/>
          </a:xfrm>
        </p:spPr>
        <p:txBody>
          <a:bodyPr>
            <a:noAutofit/>
          </a:bodyPr>
          <a:lstStyle/>
          <a:p>
            <a:r>
              <a:rPr lang="en-US" sz="2400" dirty="0"/>
              <a:t>Implement image filtering to separate high and low frequencies.</a:t>
            </a:r>
          </a:p>
          <a:p>
            <a:r>
              <a:rPr lang="en-US" sz="2400" dirty="0"/>
              <a:t>Combine high frequencies and low frequencies from different images to create a scale-dependent image.</a:t>
            </a:r>
          </a:p>
        </p:txBody>
      </p:sp>
      <p:sp>
        <p:nvSpPr>
          <p:cNvPr id="5" name="TextBox 4"/>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1411531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09800"/>
            <a:ext cx="7183582" cy="464820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sz="3600" dirty="0" err="1"/>
              <a:t>Proj</a:t>
            </a:r>
            <a:r>
              <a:rPr lang="en-US" sz="3600" dirty="0"/>
              <a:t> 2: Local Feature Matching</a:t>
            </a:r>
          </a:p>
        </p:txBody>
      </p:sp>
      <p:sp>
        <p:nvSpPr>
          <p:cNvPr id="3" name="Content Placeholder 2"/>
          <p:cNvSpPr>
            <a:spLocks noGrp="1"/>
          </p:cNvSpPr>
          <p:nvPr>
            <p:ph idx="1"/>
          </p:nvPr>
        </p:nvSpPr>
        <p:spPr>
          <a:xfrm>
            <a:off x="457200" y="1371600"/>
            <a:ext cx="8229600" cy="1524000"/>
          </a:xfrm>
        </p:spPr>
        <p:txBody>
          <a:bodyPr>
            <a:normAutofit/>
          </a:bodyPr>
          <a:lstStyle/>
          <a:p>
            <a:r>
              <a:rPr lang="en-US" sz="2400" dirty="0"/>
              <a:t>Implement interest point detector, SIFT-like local feature descriptor, and simple matching algorithm.</a:t>
            </a:r>
          </a:p>
        </p:txBody>
      </p:sp>
      <p:sp>
        <p:nvSpPr>
          <p:cNvPr id="5" name="TextBox 4"/>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1417841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a:t>
            </a:r>
            <a:r>
              <a:rPr lang="en-US" dirty="0"/>
              <a:t> 3: Multi-view Geometry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620" y="3352800"/>
            <a:ext cx="7924800" cy="2751038"/>
          </a:xfrm>
        </p:spPr>
      </p:pic>
      <p:sp>
        <p:nvSpPr>
          <p:cNvPr id="5" name="Content Placeholder 2"/>
          <p:cNvSpPr txBox="1">
            <a:spLocks/>
          </p:cNvSpPr>
          <p:nvPr/>
        </p:nvSpPr>
        <p:spPr>
          <a:xfrm>
            <a:off x="491490" y="1737519"/>
            <a:ext cx="8229600"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Recover camera calibration from feature point matches.</a:t>
            </a:r>
          </a:p>
          <a:p>
            <a:r>
              <a:rPr lang="en-US" sz="2400" dirty="0"/>
              <a:t>Foundation for almost all measurement in computer vision.</a:t>
            </a:r>
          </a:p>
        </p:txBody>
      </p:sp>
      <p:sp>
        <p:nvSpPr>
          <p:cNvPr id="6" name="TextBox 5"/>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3658905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sz="3600" dirty="0" err="1"/>
              <a:t>Proj</a:t>
            </a:r>
            <a:r>
              <a:rPr lang="en-US" sz="3600" dirty="0"/>
              <a:t> 4: Scene Recognition with Bag of Words</a:t>
            </a:r>
          </a:p>
        </p:txBody>
      </p:sp>
      <p:sp>
        <p:nvSpPr>
          <p:cNvPr id="3" name="Content Placeholder 2"/>
          <p:cNvSpPr>
            <a:spLocks noGrp="1"/>
          </p:cNvSpPr>
          <p:nvPr>
            <p:ph idx="1"/>
          </p:nvPr>
        </p:nvSpPr>
        <p:spPr>
          <a:xfrm>
            <a:off x="457200" y="1371600"/>
            <a:ext cx="8229600" cy="1524000"/>
          </a:xfrm>
        </p:spPr>
        <p:txBody>
          <a:bodyPr>
            <a:normAutofit/>
          </a:bodyPr>
          <a:lstStyle/>
          <a:p>
            <a:r>
              <a:rPr lang="en-US" sz="2400" dirty="0"/>
              <a:t>Quantize local features into a “vocabulary”, describe images as histograms of “visual words”, train classifiers to recognize scenes based on these histograms.</a:t>
            </a:r>
          </a:p>
        </p:txBody>
      </p:sp>
      <p:pic>
        <p:nvPicPr>
          <p:cNvPr id="5122" name="Picture 2" descr="C:\Users\hays\Desktop\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7" y="3200400"/>
            <a:ext cx="5357813" cy="26967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2537292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0"/>
            <a:ext cx="9220200" cy="6553200"/>
          </a:xfrm>
        </p:spPr>
        <p:txBody>
          <a:bodyPr>
            <a:noAutofit/>
          </a:bodyPr>
          <a:lstStyle/>
          <a:p>
            <a:r>
              <a:rPr lang="en-US" sz="2000" dirty="0"/>
              <a:t>Laptop: Biometrics auto-login (face recognition, 3D), OCR</a:t>
            </a:r>
          </a:p>
          <a:p>
            <a:r>
              <a:rPr lang="en-US" sz="2000" dirty="0"/>
              <a:t>Smartphones: QR codes, computational photography (Android Lens Blur, iPhone Portrait Mode), panorama construction (Google Photo Spheres), face detection, expression detection (smile), Snapchat filters (face tracking), Google Tango (3D reconstruction), </a:t>
            </a:r>
          </a:p>
          <a:p>
            <a:r>
              <a:rPr lang="en-US" sz="2000" dirty="0"/>
              <a:t>Web: Image search, Google photos (face recognition, object recognition, scene recognition, </a:t>
            </a:r>
            <a:r>
              <a:rPr lang="en-US" sz="2000" dirty="0" err="1"/>
              <a:t>geolocalization</a:t>
            </a:r>
            <a:r>
              <a:rPr lang="en-US" sz="2000" dirty="0"/>
              <a:t> from vision), Facebook (image captioning), Google maps aerial imaging (image stitching), YouTube (content categorization)</a:t>
            </a:r>
          </a:p>
          <a:p>
            <a:r>
              <a:rPr lang="en-US" sz="2000" dirty="0"/>
              <a:t>VR/AR: outside-in tracking (HTC VIVE), inside out tracking (simultaneous localization and mapping, HoloLens)</a:t>
            </a:r>
          </a:p>
          <a:p>
            <a:r>
              <a:rPr lang="en-US" sz="2000" dirty="0"/>
              <a:t>Xbox: Kinect, full body tracking of skeleton, gesture recognition</a:t>
            </a:r>
          </a:p>
          <a:p>
            <a:r>
              <a:rPr lang="en-US" sz="2000" dirty="0"/>
              <a:t>Medical imaging: CAT / MRI reconstruction, assisted diagnosis, automatic pathology, </a:t>
            </a:r>
            <a:r>
              <a:rPr lang="en-US" sz="2000" dirty="0" err="1"/>
              <a:t>connectomics</a:t>
            </a:r>
            <a:r>
              <a:rPr lang="en-US" sz="2000" dirty="0"/>
              <a:t>, endoscopic surgery</a:t>
            </a:r>
          </a:p>
          <a:p>
            <a:r>
              <a:rPr lang="en-US" sz="2000" dirty="0"/>
              <a:t>Industry: vision-based robotics (marker-based), machine-assisted router (jig), automated post, ANPR (number plates), surveillance, drones</a:t>
            </a:r>
          </a:p>
          <a:p>
            <a:r>
              <a:rPr lang="en-US" sz="2000" dirty="0"/>
              <a:t>Transportation: assisted driving (everything), face tracking/iris dilation for </a:t>
            </a:r>
            <a:r>
              <a:rPr lang="en-US" sz="2000" dirty="0" err="1"/>
              <a:t>drunkeness</a:t>
            </a:r>
            <a:r>
              <a:rPr lang="en-US" sz="2000" dirty="0"/>
              <a:t>, drowsiness</a:t>
            </a:r>
          </a:p>
          <a:p>
            <a:r>
              <a:rPr lang="en-US" sz="2000" dirty="0"/>
              <a:t>Media: Visual effects for film, TV (reconstruction), virtual sports replay (reconstruction), semantics-based auto edits (reconstruction, recognition)</a:t>
            </a:r>
          </a:p>
        </p:txBody>
      </p:sp>
    </p:spTree>
    <p:extLst>
      <p:ext uri="{BB962C8B-B14F-4D97-AF65-F5344CB8AC3E}">
        <p14:creationId xmlns:p14="http://schemas.microsoft.com/office/powerpoint/2010/main" val="2094993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err="1"/>
              <a:t>Proj</a:t>
            </a:r>
            <a:r>
              <a:rPr lang="en-US" sz="3600" dirty="0"/>
              <a:t> 5: </a:t>
            </a:r>
            <a:r>
              <a:rPr lang="en-US" sz="3200" dirty="0"/>
              <a:t>Object Detection with a Sliding Window</a:t>
            </a:r>
            <a:endParaRPr lang="en-US" sz="3600" dirty="0"/>
          </a:p>
        </p:txBody>
      </p:sp>
      <p:sp>
        <p:nvSpPr>
          <p:cNvPr id="3" name="Content Placeholder 2"/>
          <p:cNvSpPr>
            <a:spLocks noGrp="1"/>
          </p:cNvSpPr>
          <p:nvPr>
            <p:ph idx="1"/>
          </p:nvPr>
        </p:nvSpPr>
        <p:spPr>
          <a:xfrm>
            <a:off x="457200" y="1371600"/>
            <a:ext cx="8229600" cy="1524000"/>
          </a:xfrm>
        </p:spPr>
        <p:txBody>
          <a:bodyPr>
            <a:normAutofit/>
          </a:bodyPr>
          <a:lstStyle/>
          <a:p>
            <a:r>
              <a:rPr lang="en-US" sz="2400" dirty="0"/>
              <a:t>Train a face detector based on positive examples and “mined” hard negatives, detect faces at multiple scales and suppress duplicate detections.</a:t>
            </a:r>
          </a:p>
        </p:txBody>
      </p:sp>
      <p:pic>
        <p:nvPicPr>
          <p:cNvPr id="6146" name="Picture 2" descr="C:\Users\hays\Desktop\class_photo_detec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5015"/>
            <a:ext cx="9144000" cy="40329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4444380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a:t>
            </a:r>
            <a:r>
              <a:rPr lang="en-US" dirty="0"/>
              <a:t> 6: Convolutional Neural Net</a:t>
            </a:r>
          </a:p>
        </p:txBody>
      </p:sp>
      <p:sp>
        <p:nvSpPr>
          <p:cNvPr id="3" name="Content Placeholder 2"/>
          <p:cNvSpPr>
            <a:spLocks noGrp="1"/>
          </p:cNvSpPr>
          <p:nvPr>
            <p:ph idx="1"/>
          </p:nvPr>
        </p:nvSpPr>
        <p:spPr/>
        <p:txBody>
          <a:bodyPr/>
          <a:lstStyle/>
          <a:p>
            <a:r>
              <a:rPr lang="en-US" dirty="0" err="1"/>
              <a:t>Proj</a:t>
            </a:r>
            <a:r>
              <a:rPr lang="en-US" dirty="0"/>
              <a:t> 4 again, but state of the art.</a:t>
            </a:r>
          </a:p>
        </p:txBody>
      </p:sp>
      <p:pic>
        <p:nvPicPr>
          <p:cNvPr id="4" name="Picture 2" descr="C:\Users\hays\Desktop\hea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 y="3505200"/>
            <a:ext cx="3784722"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Multiply 4"/>
          <p:cNvSpPr/>
          <p:nvPr/>
        </p:nvSpPr>
        <p:spPr>
          <a:xfrm>
            <a:off x="849630" y="2879725"/>
            <a:ext cx="2969382" cy="34290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2462" r="26667" b="12760"/>
          <a:stretch/>
        </p:blipFill>
        <p:spPr>
          <a:xfrm>
            <a:off x="5257800" y="3175635"/>
            <a:ext cx="3352800" cy="2564130"/>
          </a:xfrm>
          <a:prstGeom prst="rect">
            <a:avLst/>
          </a:prstGeom>
        </p:spPr>
      </p:pic>
      <p:sp>
        <p:nvSpPr>
          <p:cNvPr id="7" name="TextBox 6"/>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1026255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questions?!</a:t>
            </a:r>
          </a:p>
        </p:txBody>
      </p:sp>
      <p:sp>
        <p:nvSpPr>
          <p:cNvPr id="3" name="Content Placeholder 2"/>
          <p:cNvSpPr>
            <a:spLocks noGrp="1"/>
          </p:cNvSpPr>
          <p:nvPr>
            <p:ph idx="1"/>
          </p:nvPr>
        </p:nvSpPr>
        <p:spPr/>
        <p:txBody>
          <a:bodyPr/>
          <a:lstStyle/>
          <a:p>
            <a:r>
              <a:rPr lang="en-US" dirty="0"/>
              <a:t>Friday: Light and Color</a:t>
            </a:r>
          </a:p>
        </p:txBody>
      </p:sp>
    </p:spTree>
    <p:extLst>
      <p:ext uri="{BB962C8B-B14F-4D97-AF65-F5344CB8AC3E}">
        <p14:creationId xmlns:p14="http://schemas.microsoft.com/office/powerpoint/2010/main" val="898687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custDataLst>
              <p:tags r:id="rId1"/>
            </p:custDataLst>
          </p:nvPr>
        </p:nvSpPr>
        <p:spPr/>
        <p:txBody>
          <a:bodyPr/>
          <a:lstStyle/>
          <a:p>
            <a:pPr eaLnBrk="1" hangingPunct="1"/>
            <a:r>
              <a:rPr lang="en-US"/>
              <a:t>Optical character recognition (OCR)</a:t>
            </a:r>
          </a:p>
        </p:txBody>
      </p:sp>
      <p:pic>
        <p:nvPicPr>
          <p:cNvPr id="21507" name="Picture 3" descr="asamples"/>
          <p:cNvPicPr>
            <a:picLocks noChangeAspect="1" noChangeArrowheads="1" noCrop="1"/>
          </p:cNvPicPr>
          <p:nvPr>
            <p:custDataLst>
              <p:tags r:id="rId2"/>
            </p:custDataLst>
          </p:nvPr>
        </p:nvPicPr>
        <p:blipFill>
          <a:blip r:embed="rId9" cstate="print"/>
          <a:srcRect/>
          <a:stretch>
            <a:fillRect/>
          </a:stretch>
        </p:blipFill>
        <p:spPr bwMode="auto">
          <a:xfrm>
            <a:off x="609600" y="2690813"/>
            <a:ext cx="3657600" cy="2286000"/>
          </a:xfrm>
          <a:prstGeom prst="rect">
            <a:avLst/>
          </a:prstGeom>
          <a:noFill/>
          <a:ln w="9525">
            <a:noFill/>
            <a:miter lim="800000"/>
            <a:headEnd/>
            <a:tailEnd/>
          </a:ln>
        </p:spPr>
      </p:pic>
      <p:sp>
        <p:nvSpPr>
          <p:cNvPr id="21508" name="Text Box 4"/>
          <p:cNvSpPr txBox="1">
            <a:spLocks noChangeArrowheads="1"/>
          </p:cNvSpPr>
          <p:nvPr>
            <p:custDataLst>
              <p:tags r:id="rId3"/>
            </p:custDataLst>
          </p:nvPr>
        </p:nvSpPr>
        <p:spPr bwMode="auto">
          <a:xfrm>
            <a:off x="685800" y="5362575"/>
            <a:ext cx="3379788" cy="58102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Digit recognition, AT&amp;T labs</a:t>
            </a:r>
          </a:p>
          <a:p>
            <a:pPr algn="ctr" fontAlgn="base">
              <a:spcBef>
                <a:spcPct val="0"/>
              </a:spcBef>
              <a:spcAft>
                <a:spcPct val="0"/>
              </a:spcAft>
            </a:pPr>
            <a:r>
              <a:rPr lang="en-US" sz="1600">
                <a:solidFill>
                  <a:prstClr val="black"/>
                </a:solidFill>
                <a:latin typeface="Arial" charset="0"/>
                <a:hlinkClick r:id="rId10"/>
              </a:rPr>
              <a:t>http://www.research.att.com/~yann</a:t>
            </a:r>
            <a:r>
              <a:rPr lang="en-US" sz="1600">
                <a:solidFill>
                  <a:prstClr val="black"/>
                </a:solidFill>
                <a:latin typeface="Arial" charset="0"/>
              </a:rPr>
              <a:t>/</a:t>
            </a:r>
          </a:p>
        </p:txBody>
      </p:sp>
      <p:sp>
        <p:nvSpPr>
          <p:cNvPr id="21509" name="Rectangle 5"/>
          <p:cNvSpPr>
            <a:spLocks noChangeArrowheads="1"/>
          </p:cNvSpPr>
          <p:nvPr>
            <p:custDataLst>
              <p:tags r:id="rId4"/>
            </p:custDataLst>
          </p:nvPr>
        </p:nvSpPr>
        <p:spPr bwMode="auto">
          <a:xfrm>
            <a:off x="685800" y="990600"/>
            <a:ext cx="7772400" cy="5334000"/>
          </a:xfrm>
          <a:prstGeom prst="rect">
            <a:avLst/>
          </a:prstGeom>
          <a:noFill/>
          <a:ln w="9525">
            <a:noFill/>
            <a:miter lim="800000"/>
            <a:headEnd/>
            <a:tailEnd/>
          </a:ln>
        </p:spPr>
        <p:txBody>
          <a:bodyPr/>
          <a:lstStyle/>
          <a:p>
            <a:pPr marL="342900" indent="-342900" fontAlgn="base">
              <a:spcBef>
                <a:spcPct val="20000"/>
              </a:spcBef>
              <a:spcAft>
                <a:spcPct val="0"/>
              </a:spcAft>
            </a:pPr>
            <a:r>
              <a:rPr lang="en-US" sz="2800">
                <a:solidFill>
                  <a:prstClr val="black"/>
                </a:solidFill>
                <a:latin typeface="Arial" charset="0"/>
              </a:rPr>
              <a:t>Technology to convert scanned docs to text</a:t>
            </a:r>
          </a:p>
          <a:p>
            <a:pPr marL="742950" lvl="1" indent="-285750" fontAlgn="base">
              <a:spcBef>
                <a:spcPct val="20000"/>
              </a:spcBef>
              <a:spcAft>
                <a:spcPct val="0"/>
              </a:spcAft>
              <a:buFontTx/>
              <a:buChar char="•"/>
            </a:pPr>
            <a:r>
              <a:rPr lang="en-US" sz="2000">
                <a:solidFill>
                  <a:prstClr val="black"/>
                </a:solidFill>
                <a:latin typeface="Arial" charset="0"/>
              </a:rPr>
              <a:t>If you have a scanner, it probably came with OCR software</a:t>
            </a:r>
          </a:p>
          <a:p>
            <a:pPr marL="342900" indent="-342900" fontAlgn="base">
              <a:spcBef>
                <a:spcPct val="20000"/>
              </a:spcBef>
              <a:spcAft>
                <a:spcPct val="0"/>
              </a:spcAft>
            </a:pPr>
            <a:endParaRPr lang="en-US" sz="2800">
              <a:solidFill>
                <a:prstClr val="black"/>
              </a:solidFill>
              <a:latin typeface="Arial" charset="0"/>
            </a:endParaRPr>
          </a:p>
        </p:txBody>
      </p:sp>
      <p:pic>
        <p:nvPicPr>
          <p:cNvPr id="21510" name="Picture 6" descr="California_license_plate_ANPR"/>
          <p:cNvPicPr>
            <a:picLocks noChangeAspect="1" noChangeArrowheads="1"/>
          </p:cNvPicPr>
          <p:nvPr>
            <p:custDataLst>
              <p:tags r:id="rId5"/>
            </p:custDataLst>
          </p:nvPr>
        </p:nvPicPr>
        <p:blipFill>
          <a:blip r:embed="rId11" cstate="print"/>
          <a:srcRect/>
          <a:stretch>
            <a:fillRect/>
          </a:stretch>
        </p:blipFill>
        <p:spPr bwMode="auto">
          <a:xfrm>
            <a:off x="4876800" y="2419350"/>
            <a:ext cx="3581400" cy="2762250"/>
          </a:xfrm>
          <a:prstGeom prst="rect">
            <a:avLst/>
          </a:prstGeom>
          <a:noFill/>
          <a:ln w="9525">
            <a:noFill/>
            <a:miter lim="800000"/>
            <a:headEnd/>
            <a:tailEnd/>
          </a:ln>
        </p:spPr>
      </p:pic>
      <p:sp>
        <p:nvSpPr>
          <p:cNvPr id="21511" name="Text Box 7"/>
          <p:cNvSpPr txBox="1">
            <a:spLocks noChangeArrowheads="1"/>
          </p:cNvSpPr>
          <p:nvPr>
            <p:custDataLst>
              <p:tags r:id="rId6"/>
            </p:custDataLst>
          </p:nvPr>
        </p:nvSpPr>
        <p:spPr bwMode="auto">
          <a:xfrm>
            <a:off x="4511675" y="5362575"/>
            <a:ext cx="4513263" cy="7016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600">
                <a:solidFill>
                  <a:prstClr val="black"/>
                </a:solidFill>
                <a:latin typeface="Arial" charset="0"/>
              </a:rPr>
              <a:t>License plate readers</a:t>
            </a:r>
          </a:p>
          <a:p>
            <a:pPr algn="ctr" fontAlgn="base">
              <a:spcBef>
                <a:spcPct val="0"/>
              </a:spcBef>
              <a:spcAft>
                <a:spcPct val="0"/>
              </a:spcAft>
            </a:pPr>
            <a:r>
              <a:rPr lang="en-US" sz="1200">
                <a:solidFill>
                  <a:prstClr val="black"/>
                </a:solidFill>
                <a:latin typeface="Arial" charset="0"/>
                <a:hlinkClick r:id="rId12"/>
              </a:rPr>
              <a:t>http://en.wikipedia.org/wiki/Automatic_number_plate_recognition</a:t>
            </a:r>
            <a:endParaRPr lang="en-US" sz="1200">
              <a:solidFill>
                <a:prstClr val="black"/>
              </a:solidFill>
              <a:latin typeface="Arial" charset="0"/>
            </a:endParaRPr>
          </a:p>
          <a:p>
            <a:pPr algn="ctr" fontAlgn="base">
              <a:spcBef>
                <a:spcPct val="0"/>
              </a:spcBef>
              <a:spcAft>
                <a:spcPct val="0"/>
              </a:spcAft>
            </a:pPr>
            <a:endParaRPr lang="en-US" sz="1200">
              <a:solidFill>
                <a:prstClr val="black"/>
              </a:solidFill>
              <a:latin typeface="Arial" charset="0"/>
            </a:endParaRPr>
          </a:p>
        </p:txBody>
      </p:sp>
      <p:sp>
        <p:nvSpPr>
          <p:cNvPr id="2" name="TextBox 1"/>
          <p:cNvSpPr txBox="1"/>
          <p:nvPr/>
        </p:nvSpPr>
        <p:spPr>
          <a:xfrm>
            <a:off x="8743950" y="6500098"/>
            <a:ext cx="457200" cy="369332"/>
          </a:xfrm>
          <a:prstGeom prst="rect">
            <a:avLst/>
          </a:prstGeom>
          <a:noFill/>
        </p:spPr>
        <p:txBody>
          <a:bodyPr wrap="square" rtlCol="0">
            <a:spAutoFit/>
          </a:bodyPr>
          <a:lstStyle/>
          <a:p>
            <a:r>
              <a:rPr lang="en-US" dirty="0"/>
              <a:t>JH</a:t>
            </a:r>
          </a:p>
        </p:txBody>
      </p:sp>
    </p:spTree>
    <p:extLst>
      <p:ext uri="{BB962C8B-B14F-4D97-AF65-F5344CB8AC3E}">
        <p14:creationId xmlns:p14="http://schemas.microsoft.com/office/powerpoint/2010/main" val="421401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custDataLst>
              <p:tags r:id="rId1"/>
            </p:custDataLst>
          </p:nvPr>
        </p:nvSpPr>
        <p:spPr/>
        <p:txBody>
          <a:bodyPr/>
          <a:lstStyle/>
          <a:p>
            <a:pPr eaLnBrk="1" hangingPunct="1"/>
            <a:r>
              <a:rPr lang="en-US"/>
              <a:t>Face detection</a:t>
            </a:r>
          </a:p>
        </p:txBody>
      </p:sp>
      <p:sp>
        <p:nvSpPr>
          <p:cNvPr id="22531" name="Rectangle 3"/>
          <p:cNvSpPr>
            <a:spLocks noGrp="1" noChangeArrowheads="1"/>
          </p:cNvSpPr>
          <p:nvPr>
            <p:ph type="body" idx="1"/>
            <p:custDataLst>
              <p:tags r:id="rId2"/>
            </p:custDataLst>
          </p:nvPr>
        </p:nvSpPr>
        <p:spPr>
          <a:xfrm>
            <a:off x="685800" y="5105400"/>
            <a:ext cx="7772400" cy="1295400"/>
          </a:xfrm>
        </p:spPr>
        <p:txBody>
          <a:bodyPr>
            <a:normAutofit/>
          </a:bodyPr>
          <a:lstStyle/>
          <a:p>
            <a:pPr eaLnBrk="1" hangingPunct="1"/>
            <a:r>
              <a:rPr lang="en-US" dirty="0"/>
              <a:t>Almost all digital cameras detect faces</a:t>
            </a:r>
          </a:p>
          <a:p>
            <a:pPr eaLnBrk="1" hangingPunct="1"/>
            <a:r>
              <a:rPr lang="en-US" dirty="0"/>
              <a:t>Snapchat face filters</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999427"/>
            <a:ext cx="4114800" cy="2268283"/>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5400" y="1600200"/>
            <a:ext cx="3503530" cy="3066738"/>
          </a:xfrm>
          <a:prstGeom prst="rect">
            <a:avLst/>
          </a:prstGeom>
        </p:spPr>
      </p:pic>
    </p:spTree>
    <p:extLst>
      <p:ext uri="{BB962C8B-B14F-4D97-AF65-F5344CB8AC3E}">
        <p14:creationId xmlns:p14="http://schemas.microsoft.com/office/powerpoint/2010/main" val="20351202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2750</TotalTime>
  <Words>2338</Words>
  <Application>Microsoft Office PowerPoint</Application>
  <PresentationFormat>On-screen Show (4:3)</PresentationFormat>
  <Paragraphs>386</Paragraphs>
  <Slides>72</Slides>
  <Notes>41</Notes>
  <HiddenSlides>3</HiddenSlides>
  <MMClips>3</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72</vt:i4>
      </vt:variant>
    </vt:vector>
  </HeadingPairs>
  <TitlesOfParts>
    <vt:vector size="80" baseType="lpstr">
      <vt:lpstr>Arial</vt:lpstr>
      <vt:lpstr>Calibri</vt:lpstr>
      <vt:lpstr>EB Garamond 12</vt:lpstr>
      <vt:lpstr>Wingdings</vt:lpstr>
      <vt:lpstr>Office Theme</vt:lpstr>
      <vt:lpstr>3_Office Theme</vt:lpstr>
      <vt:lpstr>5_Office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Optical character recognition (OCR)</vt:lpstr>
      <vt:lpstr>Face detection</vt:lpstr>
      <vt:lpstr>PowerPoint Presentation</vt:lpstr>
      <vt:lpstr>PowerPoint Presentation</vt:lpstr>
      <vt:lpstr>PowerPoint Presentation</vt:lpstr>
      <vt:lpstr>Smile detection</vt:lpstr>
      <vt:lpstr>Object recognition (in supermarkets)</vt:lpstr>
      <vt:lpstr>Vision-based biometrics</vt:lpstr>
      <vt:lpstr>Login without a password…</vt:lpstr>
      <vt:lpstr>Login without a password…</vt:lpstr>
      <vt:lpstr>Login without a password…</vt:lpstr>
      <vt:lpstr>Object recognition (in mobile phones)</vt:lpstr>
      <vt:lpstr>3D from images</vt:lpstr>
      <vt:lpstr>Human shape capture</vt:lpstr>
      <vt:lpstr>Human shape capture</vt:lpstr>
      <vt:lpstr>Human shape capture</vt:lpstr>
      <vt:lpstr>Human shape capture</vt:lpstr>
      <vt:lpstr>Special effects:  shape capture</vt:lpstr>
      <vt:lpstr>Special effects:  shape capture</vt:lpstr>
      <vt:lpstr>Special effects: motion capture</vt:lpstr>
      <vt:lpstr>Interactive Games: Kinect</vt:lpstr>
      <vt:lpstr>Sports</vt:lpstr>
      <vt:lpstr>Medical imaging</vt:lpstr>
      <vt:lpstr>AutoCars - Uber bought CMU’s lab</vt:lpstr>
      <vt:lpstr>PowerPoint Presentation</vt:lpstr>
      <vt:lpstr>Industrial robots</vt:lpstr>
      <vt:lpstr>Vision in space</vt:lpstr>
      <vt:lpstr>Mobile robots</vt:lpstr>
      <vt:lpstr>Augmented Reality and Virtual Reality</vt:lpstr>
      <vt:lpstr>PowerPoint Presentation</vt:lpstr>
      <vt:lpstr>State of the art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Vision and Nearby Fields</vt:lpstr>
      <vt:lpstr>Scope of CSCI 1430</vt:lpstr>
      <vt:lpstr>Course Staff</vt:lpstr>
      <vt:lpstr>I work in here.</vt:lpstr>
      <vt:lpstr>PowerPoint Presentation</vt:lpstr>
      <vt:lpstr>PowerPoint Presentation</vt:lpstr>
      <vt:lpstr>PowerPoint Presentation</vt:lpstr>
      <vt:lpstr>PowerPoint Presentation</vt:lpstr>
      <vt:lpstr>Instructor: James Tompkin</vt:lpstr>
      <vt:lpstr>Render pixels? Capture pixels? Interact with pixels? </vt:lpstr>
      <vt:lpstr>TA introduction</vt:lpstr>
      <vt:lpstr>Ridiculously brief history of computer vision</vt:lpstr>
      <vt:lpstr>Course Topics</vt:lpstr>
      <vt:lpstr>Class Intro</vt:lpstr>
      <vt:lpstr>Prerequisites</vt:lpstr>
      <vt:lpstr>Contact</vt:lpstr>
      <vt:lpstr>Textbook</vt:lpstr>
      <vt:lpstr>Textbook</vt:lpstr>
      <vt:lpstr>Projects / Grading</vt:lpstr>
      <vt:lpstr>Proj 1: Image Filtering and Hybrid Images</vt:lpstr>
      <vt:lpstr>Proj 2: Local Feature Matching</vt:lpstr>
      <vt:lpstr>Proj 3: Multi-view Geometry</vt:lpstr>
      <vt:lpstr>Proj 4: Scene Recognition with Bag of Words</vt:lpstr>
      <vt:lpstr>Proj 5: Object Detection with a Sliding Window</vt:lpstr>
      <vt:lpstr>Proj 6: Convolutional Neural Net</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143: Introduction to Computer Vision</dc:title>
  <dc:creator>James Hays</dc:creator>
  <cp:lastModifiedBy>James Tompkin</cp:lastModifiedBy>
  <cp:revision>72</cp:revision>
  <dcterms:created xsi:type="dcterms:W3CDTF">2006-08-16T00:00:00Z</dcterms:created>
  <dcterms:modified xsi:type="dcterms:W3CDTF">2017-01-25T23:25:22Z</dcterms:modified>
</cp:coreProperties>
</file>